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8"/>
  </p:notesMasterIdLst>
  <p:sldIdLst>
    <p:sldId id="380" r:id="rId5"/>
    <p:sldId id="393" r:id="rId6"/>
    <p:sldId id="395" r:id="rId7"/>
    <p:sldId id="394" r:id="rId8"/>
    <p:sldId id="396" r:id="rId9"/>
    <p:sldId id="397" r:id="rId10"/>
    <p:sldId id="402" r:id="rId11"/>
    <p:sldId id="398" r:id="rId12"/>
    <p:sldId id="399" r:id="rId13"/>
    <p:sldId id="401" r:id="rId14"/>
    <p:sldId id="400" r:id="rId15"/>
    <p:sldId id="404" r:id="rId16"/>
    <p:sldId id="405" r:id="rId17"/>
    <p:sldId id="406" r:id="rId18"/>
    <p:sldId id="407" r:id="rId19"/>
    <p:sldId id="408" r:id="rId20"/>
    <p:sldId id="409" r:id="rId21"/>
    <p:sldId id="410" r:id="rId22"/>
    <p:sldId id="411" r:id="rId23"/>
    <p:sldId id="413" r:id="rId24"/>
    <p:sldId id="412"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F600ED-91A3-4313-7459-997DEB7330A5}" name="Lê Hà" initials="LH" userId="Lê Hà"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79A"/>
    <a:srgbClr val="B80000"/>
    <a:srgbClr val="203864"/>
    <a:srgbClr val="1F67B7"/>
    <a:srgbClr val="579AE3"/>
    <a:srgbClr val="1D60A9"/>
    <a:srgbClr val="5C95DA"/>
    <a:srgbClr val="2271C8"/>
    <a:srgbClr val="EE0000"/>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1050" y="426"/>
      </p:cViewPr>
      <p:guideLst>
        <p:guide orient="horz" pos="2160"/>
        <p:guide pos="3120"/>
        <p:guide orient="horz" pos="21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CB96F9E-876F-41B8-8125-6B2E4D96CE9A}" type="datetimeFigureOut">
              <a:rPr lang="en-US" smtClean="0"/>
              <a:t>2/14/2023</a:t>
            </a:fld>
            <a:endParaRPr lang="en-US"/>
          </a:p>
        </p:txBody>
      </p:sp>
      <p:sp>
        <p:nvSpPr>
          <p:cNvPr id="4" name="Slide Image Placeholder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2AB6FF8-416B-4205-BA2B-687D5550D00F}" type="slidenum">
              <a:rPr lang="en-US" smtClean="0"/>
              <a:t>‹#›</a:t>
            </a:fld>
            <a:endParaRPr lang="en-US"/>
          </a:p>
        </p:txBody>
      </p:sp>
    </p:spTree>
    <p:extLst>
      <p:ext uri="{BB962C8B-B14F-4D97-AF65-F5344CB8AC3E}">
        <p14:creationId xmlns:p14="http://schemas.microsoft.com/office/powerpoint/2010/main" val="113809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4FFAEEEC-F0D2-6349-8E07-B28D6B2CE821}"/>
              </a:ext>
            </a:extLst>
          </p:cNvPr>
          <p:cNvSpPr>
            <a:spLocks noGrp="1"/>
          </p:cNvSpPr>
          <p:nvPr>
            <p:ph type="sldNum" sz="quarter" idx="12"/>
          </p:nvPr>
        </p:nvSpPr>
        <p:spPr>
          <a:xfrm>
            <a:off x="9355528" y="6524273"/>
            <a:ext cx="550471" cy="333727"/>
          </a:xfrm>
          <a:prstGeom prst="rect">
            <a:avLst/>
          </a:prstGeom>
        </p:spPr>
        <p:txBody>
          <a:bodyPr/>
          <a:lstStyle>
            <a:lvl1pPr>
              <a:defRPr sz="1400" b="1"/>
            </a:lvl1pPr>
          </a:lstStyle>
          <a:p>
            <a:fld id="{2B9FC05F-ECEE-4E4C-A681-9498D31985F9}" type="slidenum">
              <a:rPr lang="en-GB" smtClean="0"/>
              <a:pPr/>
              <a:t>‹#›</a:t>
            </a:fld>
            <a:endParaRPr lang="en-GB"/>
          </a:p>
        </p:txBody>
      </p:sp>
    </p:spTree>
    <p:extLst>
      <p:ext uri="{BB962C8B-B14F-4D97-AF65-F5344CB8AC3E}">
        <p14:creationId xmlns:p14="http://schemas.microsoft.com/office/powerpoint/2010/main" val="243662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9B3B9142-2C0B-C444-B2F7-B162E150FCA6}" type="datetime1">
              <a:rPr lang="en-US" smtClean="0"/>
              <a:t>2/14/2023</a:t>
            </a:fld>
            <a:endParaRPr lang="en-GB"/>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210087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EC85C97F-4B0B-164E-84E9-EB72FF2AF5E6}" type="datetime1">
              <a:rPr lang="en-US" smtClean="0"/>
              <a:t>2/14/2023</a:t>
            </a:fld>
            <a:endParaRPr lang="en-GB"/>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381793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1037" y="1802721"/>
            <a:ext cx="854392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ight Triangle 13">
            <a:extLst>
              <a:ext uri="{FF2B5EF4-FFF2-40B4-BE49-F238E27FC236}">
                <a16:creationId xmlns:a16="http://schemas.microsoft.com/office/drawing/2014/main" id="{DBDDD2FF-8D8E-4C5A-AB88-2F3CE5467457}"/>
              </a:ext>
            </a:extLst>
          </p:cNvPr>
          <p:cNvSpPr/>
          <p:nvPr userDrawn="1"/>
        </p:nvSpPr>
        <p:spPr>
          <a:xfrm>
            <a:off x="7442430" y="6518178"/>
            <a:ext cx="463826" cy="35134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A9D90B-9467-EB4D-832D-361BE0720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417667"/>
            <a:ext cx="9906000" cy="451853"/>
          </a:xfrm>
          <a:prstGeom prst="rect">
            <a:avLst/>
          </a:prstGeom>
        </p:spPr>
      </p:pic>
      <p:sp>
        <p:nvSpPr>
          <p:cNvPr id="6" name="Slide Number Placeholder 5"/>
          <p:cNvSpPr>
            <a:spLocks noGrp="1"/>
          </p:cNvSpPr>
          <p:nvPr>
            <p:ph type="sldNum" sz="quarter" idx="12"/>
          </p:nvPr>
        </p:nvSpPr>
        <p:spPr>
          <a:xfrm>
            <a:off x="9355528" y="6524273"/>
            <a:ext cx="550471" cy="333727"/>
          </a:xfrm>
          <a:prstGeom prst="rect">
            <a:avLst/>
          </a:prstGeom>
        </p:spPr>
        <p:txBody>
          <a:bodyPr/>
          <a:lstStyle>
            <a:lvl1pPr>
              <a:defRPr sz="1400" b="1"/>
            </a:lvl1pPr>
          </a:lstStyle>
          <a:p>
            <a:fld id="{2B9FC05F-ECEE-4E4C-A681-9498D31985F9}" type="slidenum">
              <a:rPr lang="en-GB" smtClean="0"/>
              <a:pPr/>
              <a:t>‹#›</a:t>
            </a:fld>
            <a:endParaRPr lang="en-GB"/>
          </a:p>
        </p:txBody>
      </p:sp>
    </p:spTree>
    <p:extLst>
      <p:ext uri="{BB962C8B-B14F-4D97-AF65-F5344CB8AC3E}">
        <p14:creationId xmlns:p14="http://schemas.microsoft.com/office/powerpoint/2010/main" val="310011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403FB279-1F7E-EC47-B742-F3527DB3A5D3}" type="datetime1">
              <a:rPr lang="en-US" smtClean="0"/>
              <a:t>2/14/2023</a:t>
            </a:fld>
            <a:endParaRPr lang="en-GB"/>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326522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233CB0A6-5BF9-7349-B9D7-C815D1A875AD}" type="datetime1">
              <a:rPr lang="en-US" smtClean="0"/>
              <a:t>2/14/2023</a:t>
            </a:fld>
            <a:endParaRPr lang="en-GB"/>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190205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17940743-C7F1-1949-B61F-64B6B2B621A2}" type="datetime1">
              <a:rPr lang="en-US" smtClean="0"/>
              <a:t>2/14/2023</a:t>
            </a:fld>
            <a:endParaRPr lang="en-GB"/>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80433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802AAF95-061C-A842-AD88-A1077B859313}" type="datetime1">
              <a:rPr lang="en-US" smtClean="0"/>
              <a:t>2/14/2023</a:t>
            </a:fld>
            <a:endParaRPr lang="en-GB"/>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213806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01CBB00B-47CC-6644-9EF6-D246F7827CD5}" type="datetime1">
              <a:rPr lang="en-US" smtClean="0"/>
              <a:t>2/14/2023</a:t>
            </a:fld>
            <a:endParaRPr lang="en-GB"/>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234355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2C0E167-CF42-9847-A859-7372C67DB1C1}" type="datetime1">
              <a:rPr lang="en-US" smtClean="0"/>
              <a:t>2/14/2023</a:t>
            </a:fld>
            <a:endParaRPr lang="en-GB"/>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53176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D6DDB036-DB75-CC4E-8B48-5E49716B03B7}" type="datetime1">
              <a:rPr lang="en-US" smtClean="0"/>
              <a:t>2/14/2023</a:t>
            </a:fld>
            <a:endParaRPr lang="en-GB"/>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2B9FC05F-ECEE-4E4C-A681-9498D31985F9}" type="slidenum">
              <a:rPr lang="en-GB" smtClean="0"/>
              <a:t>‹#›</a:t>
            </a:fld>
            <a:endParaRPr lang="en-GB"/>
          </a:p>
        </p:txBody>
      </p:sp>
    </p:spTree>
    <p:extLst>
      <p:ext uri="{BB962C8B-B14F-4D97-AF65-F5344CB8AC3E}">
        <p14:creationId xmlns:p14="http://schemas.microsoft.com/office/powerpoint/2010/main" val="160883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DFD8342D-66F8-6A46-9F96-0153AF319E2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6417667"/>
            <a:ext cx="9906000" cy="451853"/>
          </a:xfrm>
          <a:prstGeom prst="rect">
            <a:avLst/>
          </a:prstGeom>
        </p:spPr>
      </p:pic>
      <p:sp>
        <p:nvSpPr>
          <p:cNvPr id="9" name="Slide Number Placeholder 5">
            <a:extLst>
              <a:ext uri="{FF2B5EF4-FFF2-40B4-BE49-F238E27FC236}">
                <a16:creationId xmlns:a16="http://schemas.microsoft.com/office/drawing/2014/main" id="{00ED957D-B64C-B245-9F65-782B18BEC581}"/>
              </a:ext>
            </a:extLst>
          </p:cNvPr>
          <p:cNvSpPr>
            <a:spLocks noGrp="1"/>
          </p:cNvSpPr>
          <p:nvPr>
            <p:ph type="sldNum" sz="quarter" idx="4"/>
          </p:nvPr>
        </p:nvSpPr>
        <p:spPr>
          <a:xfrm>
            <a:off x="9355528" y="6524273"/>
            <a:ext cx="550471" cy="333727"/>
          </a:xfrm>
          <a:prstGeom prst="rect">
            <a:avLst/>
          </a:prstGeom>
        </p:spPr>
        <p:txBody>
          <a:bodyPr/>
          <a:lstStyle>
            <a:lvl1pPr algn="r">
              <a:defRPr sz="1400" b="1"/>
            </a:lvl1pPr>
          </a:lstStyle>
          <a:p>
            <a:fld id="{2B9FC05F-ECEE-4E4C-A681-9498D31985F9}" type="slidenum">
              <a:rPr lang="en-GB" smtClean="0"/>
              <a:pPr/>
              <a:t>‹#›</a:t>
            </a:fld>
            <a:endParaRPr lang="en-GB"/>
          </a:p>
        </p:txBody>
      </p:sp>
    </p:spTree>
    <p:extLst>
      <p:ext uri="{BB962C8B-B14F-4D97-AF65-F5344CB8AC3E}">
        <p14:creationId xmlns:p14="http://schemas.microsoft.com/office/powerpoint/2010/main" val="2472846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1</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2" name="CuadroTexto 350">
            <a:extLst>
              <a:ext uri="{FF2B5EF4-FFF2-40B4-BE49-F238E27FC236}">
                <a16:creationId xmlns:a16="http://schemas.microsoft.com/office/drawing/2014/main" id="{9E760A24-7A0F-57E9-B903-BCFA0B6DBFA2}"/>
              </a:ext>
            </a:extLst>
          </p:cNvPr>
          <p:cNvSpPr txBox="1"/>
          <p:nvPr/>
        </p:nvSpPr>
        <p:spPr>
          <a:xfrm>
            <a:off x="222072" y="1583786"/>
            <a:ext cx="9500928" cy="1323439"/>
          </a:xfrm>
          <a:prstGeom prst="rect">
            <a:avLst/>
          </a:prstGeom>
          <a:noFill/>
        </p:spPr>
        <p:txBody>
          <a:bodyPr wrap="square" rtlCol="0">
            <a:spAutoFit/>
          </a:bodyPr>
          <a:lstStyle/>
          <a:p>
            <a:pPr algn="ct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Cùng</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tìm</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hiểu</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về</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siêu</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trí</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tuệ</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nhân</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tạo</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p>
          <a:p>
            <a:pPr algn="ct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ChatGPT</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7FA3E6A2-7CB4-76CD-48C4-D118350F63D7}"/>
              </a:ext>
            </a:extLst>
          </p:cNvPr>
          <p:cNvSpPr txBox="1"/>
          <p:nvPr/>
        </p:nvSpPr>
        <p:spPr>
          <a:xfrm>
            <a:off x="5433801" y="3531494"/>
            <a:ext cx="3157749" cy="646331"/>
          </a:xfrm>
          <a:prstGeom prst="rect">
            <a:avLst/>
          </a:prstGeom>
          <a:noFill/>
        </p:spPr>
        <p:txBody>
          <a:bodyPr wrap="square">
            <a:spAutoFit/>
          </a:bodyPr>
          <a:lstStyle/>
          <a:p>
            <a:pPr algn="l"/>
            <a:r>
              <a:rPr lang="en-US" sz="1800" b="1" dirty="0" err="1">
                <a:solidFill>
                  <a:srgbClr val="333333"/>
                </a:solidFill>
                <a:effectLst/>
                <a:latin typeface="Roboto" panose="02000000000000000000" pitchFamily="2" charset="0"/>
                <a:ea typeface="Roboto" panose="02000000000000000000" pitchFamily="2" charset="0"/>
                <a:cs typeface="Roboto" panose="02000000000000000000" pitchFamily="2" charset="0"/>
              </a:rPr>
              <a:t>Tác</a:t>
            </a:r>
            <a:r>
              <a:rPr lang="en-US" sz="1800" b="1"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333333"/>
                </a:solidFill>
                <a:effectLst/>
                <a:latin typeface="Roboto" panose="02000000000000000000" pitchFamily="2" charset="0"/>
                <a:ea typeface="Roboto" panose="02000000000000000000" pitchFamily="2" charset="0"/>
                <a:cs typeface="Roboto" panose="02000000000000000000" pitchFamily="2" charset="0"/>
              </a:rPr>
              <a:t>giả</a:t>
            </a:r>
            <a:r>
              <a:rPr lang="en-US" sz="1800" b="1" dirty="0">
                <a:solidFill>
                  <a:srgbClr val="333333"/>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333333"/>
                </a:solidFill>
                <a:effectLst/>
                <a:latin typeface="Roboto" panose="02000000000000000000" pitchFamily="2" charset="0"/>
                <a:ea typeface="Roboto" panose="02000000000000000000" pitchFamily="2" charset="0"/>
                <a:cs typeface="Roboto" panose="02000000000000000000" pitchFamily="2" charset="0"/>
              </a:rPr>
              <a:t>Đỗ</a:t>
            </a:r>
            <a:r>
              <a:rPr lang="en-US" sz="1800" b="1" dirty="0">
                <a:solidFill>
                  <a:srgbClr val="333333"/>
                </a:solidFill>
                <a:effectLst/>
                <a:latin typeface="Roboto" panose="02000000000000000000" pitchFamily="2" charset="0"/>
                <a:ea typeface="Roboto" panose="02000000000000000000" pitchFamily="2" charset="0"/>
                <a:cs typeface="Roboto" panose="02000000000000000000" pitchFamily="2" charset="0"/>
              </a:rPr>
              <a:t> Minh Tân</a:t>
            </a:r>
          </a:p>
          <a:p>
            <a:pPr algn="l"/>
            <a:r>
              <a:rPr lang="en-US" sz="1800" b="1" dirty="0">
                <a:solidFill>
                  <a:srgbClr val="333333"/>
                </a:solidFill>
                <a:latin typeface="Roboto" panose="02000000000000000000" pitchFamily="2" charset="0"/>
                <a:ea typeface="Roboto" panose="02000000000000000000" pitchFamily="2" charset="0"/>
                <a:cs typeface="Roboto" panose="02000000000000000000" pitchFamily="2" charset="0"/>
              </a:rPr>
              <a:t>              </a:t>
            </a:r>
            <a:r>
              <a:rPr lang="en-US" b="1" dirty="0">
                <a:solidFill>
                  <a:srgbClr val="333333"/>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333333"/>
                </a:solidFill>
                <a:latin typeface="Roboto" panose="02000000000000000000" pitchFamily="2" charset="0"/>
                <a:ea typeface="Roboto" panose="02000000000000000000" pitchFamily="2" charset="0"/>
                <a:cs typeface="Roboto" panose="02000000000000000000" pitchFamily="2" charset="0"/>
              </a:rPr>
              <a:t>Đặng</a:t>
            </a:r>
            <a:r>
              <a:rPr lang="en-US" sz="1800" b="1" dirty="0">
                <a:solidFill>
                  <a:srgbClr val="333333"/>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333333"/>
                </a:solidFill>
                <a:latin typeface="Roboto" panose="02000000000000000000" pitchFamily="2" charset="0"/>
                <a:ea typeface="Roboto" panose="02000000000000000000" pitchFamily="2" charset="0"/>
                <a:cs typeface="Roboto" panose="02000000000000000000" pitchFamily="2" charset="0"/>
              </a:rPr>
              <a:t>Thị</a:t>
            </a:r>
            <a:r>
              <a:rPr lang="en-US" sz="1800" b="1" dirty="0">
                <a:solidFill>
                  <a:srgbClr val="333333"/>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333333"/>
                </a:solidFill>
                <a:latin typeface="Roboto" panose="02000000000000000000" pitchFamily="2" charset="0"/>
                <a:ea typeface="Roboto" panose="02000000000000000000" pitchFamily="2" charset="0"/>
                <a:cs typeface="Roboto" panose="02000000000000000000" pitchFamily="2" charset="0"/>
              </a:rPr>
              <a:t>Kiều</a:t>
            </a:r>
            <a:r>
              <a:rPr lang="en-US" sz="1800" b="1" dirty="0">
                <a:solidFill>
                  <a:srgbClr val="333333"/>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333333"/>
                </a:solidFill>
                <a:latin typeface="Roboto" panose="02000000000000000000" pitchFamily="2" charset="0"/>
                <a:ea typeface="Roboto" panose="02000000000000000000" pitchFamily="2" charset="0"/>
                <a:cs typeface="Roboto" panose="02000000000000000000" pitchFamily="2" charset="0"/>
              </a:rPr>
              <a:t>Oanh</a:t>
            </a:r>
            <a:endParaRPr lang="en-US"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046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10</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73590" y="1034590"/>
            <a:ext cx="10195560" cy="461665"/>
          </a:xfrm>
          <a:prstGeom prst="rect">
            <a:avLst/>
          </a:prstGeom>
          <a:noFill/>
        </p:spPr>
        <p:txBody>
          <a:bodyPr wrap="square" rtlCol="0">
            <a:spAutoFit/>
          </a:bodyPr>
          <a:lstStyle/>
          <a:p>
            <a:pPr algn="ct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Nhược</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điểm</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của</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ChatGPT</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20940" y="3439"/>
            <a:ext cx="2202060" cy="611683"/>
          </a:xfrm>
          <a:prstGeom prst="rect">
            <a:avLst/>
          </a:prstGeom>
        </p:spPr>
      </p:pic>
      <p:sp>
        <p:nvSpPr>
          <p:cNvPr id="3" name="CuadroTexto 351">
            <a:extLst>
              <a:ext uri="{FF2B5EF4-FFF2-40B4-BE49-F238E27FC236}">
                <a16:creationId xmlns:a16="http://schemas.microsoft.com/office/drawing/2014/main" id="{6B46D0E1-B071-26F4-6D7E-CE92AC4D2F62}"/>
              </a:ext>
            </a:extLst>
          </p:cNvPr>
          <p:cNvSpPr txBox="1"/>
          <p:nvPr/>
        </p:nvSpPr>
        <p:spPr>
          <a:xfrm>
            <a:off x="486827" y="2069096"/>
            <a:ext cx="3699164" cy="375431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defTabSz="914400">
              <a:lnSpc>
                <a:spcPct val="90000"/>
              </a:lnSpc>
              <a:spcAft>
                <a:spcPts val="600"/>
              </a:spcAft>
            </a:pPr>
            <a:r>
              <a:rPr lang="en-US" sz="1400" i="0" dirty="0">
                <a:solidFill>
                  <a:srgbClr val="28293D"/>
                </a:solidFill>
                <a:effectLst/>
                <a:latin typeface="Times New Roman" panose="02020603050405020304" pitchFamily="18" charset="0"/>
                <a:cs typeface="Times New Roman" panose="02020603050405020304" pitchFamily="18" charset="0"/>
              </a:rPr>
              <a:t>ChatGPT </a:t>
            </a:r>
            <a:r>
              <a:rPr lang="en-US" sz="1400" i="0" dirty="0" err="1">
                <a:solidFill>
                  <a:srgbClr val="28293D"/>
                </a:solidFill>
                <a:effectLst/>
                <a:latin typeface="Times New Roman" panose="02020603050405020304" pitchFamily="18" charset="0"/>
                <a:cs typeface="Times New Roman" panose="02020603050405020304" pitchFamily="18" charset="0"/>
              </a:rPr>
              <a:t>cung</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cấp</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những</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thông</a:t>
            </a:r>
            <a:r>
              <a:rPr lang="en-US" sz="1400" i="0" dirty="0">
                <a:solidFill>
                  <a:srgbClr val="28293D"/>
                </a:solidFill>
                <a:effectLst/>
                <a:latin typeface="Times New Roman" panose="02020603050405020304" pitchFamily="18" charset="0"/>
                <a:cs typeface="Times New Roman" panose="02020603050405020304" pitchFamily="18" charset="0"/>
              </a:rPr>
              <a:t> tin </a:t>
            </a:r>
            <a:r>
              <a:rPr lang="en-US" sz="1400" i="0" dirty="0" err="1">
                <a:solidFill>
                  <a:srgbClr val="28293D"/>
                </a:solidFill>
                <a:effectLst/>
                <a:latin typeface="Times New Roman" panose="02020603050405020304" pitchFamily="18" charset="0"/>
                <a:cs typeface="Times New Roman" panose="02020603050405020304" pitchFamily="18" charset="0"/>
              </a:rPr>
              <a:t>không</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chính</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xác</a:t>
            </a:r>
            <a:r>
              <a:rPr lang="en-US" sz="1400" i="0" dirty="0">
                <a:solidFill>
                  <a:srgbClr val="28293D"/>
                </a:solidFill>
                <a:effectLst/>
                <a:latin typeface="Times New Roman" panose="02020603050405020304" pitchFamily="18" charset="0"/>
                <a:cs typeface="Times New Roman" panose="02020603050405020304" pitchFamily="18" charset="0"/>
              </a:rPr>
              <a:t>. Do </a:t>
            </a:r>
            <a:r>
              <a:rPr lang="en-US" sz="1400" i="0" dirty="0" err="1">
                <a:solidFill>
                  <a:srgbClr val="28293D"/>
                </a:solidFill>
                <a:effectLst/>
                <a:latin typeface="Times New Roman" panose="02020603050405020304" pitchFamily="18" charset="0"/>
                <a:cs typeface="Times New Roman" panose="02020603050405020304" pitchFamily="18" charset="0"/>
              </a:rPr>
              <a:t>đó</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người</a:t>
            </a:r>
            <a:r>
              <a:rPr lang="en-US" sz="1400" dirty="0">
                <a:solidFill>
                  <a:srgbClr val="28293D"/>
                </a:solidFill>
                <a:latin typeface="Times New Roman" panose="02020603050405020304" pitchFamily="18" charset="0"/>
                <a:cs typeface="Times New Roman" panose="02020603050405020304" pitchFamily="18" charset="0"/>
              </a:rPr>
              <a:t> dung </a:t>
            </a:r>
            <a:r>
              <a:rPr lang="en-US" sz="1400" dirty="0" err="1">
                <a:solidFill>
                  <a:srgbClr val="28293D"/>
                </a:solidFill>
                <a:latin typeface="Times New Roman" panose="02020603050405020304" pitchFamily="18" charset="0"/>
                <a:cs typeface="Times New Roman" panose="02020603050405020304" pitchFamily="18" charset="0"/>
              </a:rPr>
              <a:t>sẽ</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vẫn</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phải</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tự</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lên</a:t>
            </a:r>
            <a:r>
              <a:rPr lang="en-US" sz="1400" dirty="0">
                <a:solidFill>
                  <a:srgbClr val="28293D"/>
                </a:solidFill>
                <a:latin typeface="Times New Roman" panose="02020603050405020304" pitchFamily="18" charset="0"/>
                <a:cs typeface="Times New Roman" panose="02020603050405020304" pitchFamily="18" charset="0"/>
              </a:rPr>
              <a:t> Internet </a:t>
            </a:r>
            <a:r>
              <a:rPr lang="en-US" sz="1400" dirty="0" err="1">
                <a:solidFill>
                  <a:srgbClr val="28293D"/>
                </a:solidFill>
                <a:latin typeface="Times New Roman" panose="02020603050405020304" pitchFamily="18" charset="0"/>
                <a:cs typeface="Times New Roman" panose="02020603050405020304" pitchFamily="18" charset="0"/>
              </a:rPr>
              <a:t>để</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tìm</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kiểm</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lại</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để</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xác</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mình</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thông</a:t>
            </a:r>
            <a:r>
              <a:rPr lang="en-US" sz="1400" dirty="0">
                <a:solidFill>
                  <a:srgbClr val="28293D"/>
                </a:solidFill>
                <a:latin typeface="Times New Roman" panose="02020603050405020304" pitchFamily="18" charset="0"/>
                <a:cs typeface="Times New Roman" panose="02020603050405020304" pitchFamily="18" charset="0"/>
              </a:rPr>
              <a:t> tin.</a:t>
            </a: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dirty="0">
                <a:solidFill>
                  <a:schemeClr val="tx2">
                    <a:lumMod val="50000"/>
                  </a:schemeClr>
                </a:solidFill>
                <a:latin typeface="Times New Roman" panose="02020603050405020304" pitchFamily="18" charset="0"/>
                <a:cs typeface="Times New Roman" panose="02020603050405020304" pitchFamily="18" charset="0"/>
              </a:rPr>
              <a:t>ChatGPT </a:t>
            </a:r>
            <a:r>
              <a:rPr lang="en-US" sz="1400" dirty="0" err="1">
                <a:solidFill>
                  <a:schemeClr val="tx2">
                    <a:lumMod val="50000"/>
                  </a:schemeClr>
                </a:solidFill>
                <a:latin typeface="Times New Roman" panose="02020603050405020304" pitchFamily="18" charset="0"/>
                <a:cs typeface="Times New Roman" panose="02020603050405020304" pitchFamily="18" charset="0"/>
              </a:rPr>
              <a:t>rất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hữu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ích</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nhưng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nếu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phụ</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thuộc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vào</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quá</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nhiều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sẽ</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khiến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chúng</a:t>
            </a:r>
            <a:r>
              <a:rPr lang="en-US" sz="1400" dirty="0">
                <a:solidFill>
                  <a:schemeClr val="tx2">
                    <a:lumMod val="50000"/>
                  </a:schemeClr>
                </a:solidFill>
                <a:latin typeface="Times New Roman" panose="02020603050405020304" pitchFamily="18" charset="0"/>
                <a:cs typeface="Times New Roman" panose="02020603050405020304" pitchFamily="18" charset="0"/>
              </a:rPr>
              <a:t> ta </a:t>
            </a:r>
            <a:r>
              <a:rPr lang="en-US" sz="1400" dirty="0" err="1">
                <a:solidFill>
                  <a:schemeClr val="tx2">
                    <a:lumMod val="50000"/>
                  </a:schemeClr>
                </a:solidFill>
                <a:latin typeface="Times New Roman" panose="02020603050405020304" pitchFamily="18" charset="0"/>
                <a:cs typeface="Times New Roman" panose="02020603050405020304" pitchFamily="18" charset="0"/>
              </a:rPr>
              <a:t>lười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vận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động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não</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lười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sáng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tạo</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và</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lười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phản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biện</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dirty="0" err="1">
                <a:solidFill>
                  <a:schemeClr val="tx2">
                    <a:lumMod val="50000"/>
                  </a:schemeClr>
                </a:solidFill>
                <a:latin typeface="Times New Roman" panose="02020603050405020304" pitchFamily="18" charset="0"/>
                <a:cs typeface="Times New Roman" panose="02020603050405020304" pitchFamily="18" charset="0"/>
              </a:rPr>
              <a:t>Dữ</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liệu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từ</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cuối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năm</a:t>
            </a:r>
            <a:r>
              <a:rPr lang="en-US" sz="1400" dirty="0">
                <a:solidFill>
                  <a:schemeClr val="tx2">
                    <a:lumMod val="50000"/>
                  </a:schemeClr>
                </a:solidFill>
                <a:latin typeface="Times New Roman" panose="02020603050405020304" pitchFamily="18" charset="0"/>
                <a:cs typeface="Times New Roman" panose="02020603050405020304" pitchFamily="18" charset="0"/>
              </a:rPr>
              <a:t> 2021.</a:t>
            </a: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dirty="0" err="1">
                <a:solidFill>
                  <a:schemeClr val="tx2">
                    <a:lumMod val="50000"/>
                  </a:schemeClr>
                </a:solidFill>
                <a:latin typeface="Times New Roman" panose="02020603050405020304" pitchFamily="18" charset="0"/>
                <a:cs typeface="Times New Roman" panose="02020603050405020304" pitchFamily="18" charset="0"/>
              </a:rPr>
              <a:t>Dữ</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liệu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cung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cấp</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cho</a:t>
            </a:r>
            <a:r>
              <a:rPr lang="en-US" sz="1400" dirty="0">
                <a:solidFill>
                  <a:schemeClr val="tx2">
                    <a:lumMod val="50000"/>
                  </a:schemeClr>
                </a:solidFill>
                <a:latin typeface="Times New Roman" panose="02020603050405020304" pitchFamily="18" charset="0"/>
                <a:cs typeface="Times New Roman" panose="02020603050405020304" pitchFamily="18" charset="0"/>
              </a:rPr>
              <a:t> Chatbot </a:t>
            </a:r>
            <a:r>
              <a:rPr lang="en-US" sz="1400" dirty="0" err="1">
                <a:solidFill>
                  <a:schemeClr val="tx2">
                    <a:lumMod val="50000"/>
                  </a:schemeClr>
                </a:solidFill>
                <a:latin typeface="Times New Roman" panose="02020603050405020304" pitchFamily="18" charset="0"/>
                <a:cs typeface="Times New Roman" panose="02020603050405020304" pitchFamily="18" charset="0"/>
              </a:rPr>
              <a:t>phải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đầy</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đủ</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thông</a:t>
            </a:r>
            <a:r>
              <a:rPr lang="en-US" sz="1400" dirty="0">
                <a:solidFill>
                  <a:schemeClr val="tx2">
                    <a:lumMod val="50000"/>
                  </a:schemeClr>
                </a:solidFill>
                <a:latin typeface="Times New Roman" panose="02020603050405020304" pitchFamily="18" charset="0"/>
                <a:cs typeface="Times New Roman" panose="02020603050405020304" pitchFamily="18" charset="0"/>
              </a:rPr>
              <a:t> tin, </a:t>
            </a:r>
            <a:r>
              <a:rPr lang="en-US" sz="1400" dirty="0" err="1">
                <a:solidFill>
                  <a:schemeClr val="tx2">
                    <a:lumMod val="50000"/>
                  </a:schemeClr>
                </a:solidFill>
                <a:latin typeface="Times New Roman" panose="02020603050405020304" pitchFamily="18" charset="0"/>
                <a:cs typeface="Times New Roman" panose="02020603050405020304" pitchFamily="18" charset="0"/>
              </a:rPr>
              <a:t>tránh</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hiểu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lầm</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dirty="0">
                <a:solidFill>
                  <a:schemeClr val="tx2">
                    <a:lumMod val="50000"/>
                  </a:schemeClr>
                </a:solidFill>
                <a:latin typeface="Times New Roman" panose="02020603050405020304" pitchFamily="18" charset="0"/>
                <a:cs typeface="Times New Roman" panose="02020603050405020304" pitchFamily="18" charset="0"/>
              </a:rPr>
              <a:t>ChatGPT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thể</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hỏi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những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thứ</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như</a:t>
            </a:r>
            <a:r>
              <a:rPr lang="en-US" sz="1400" dirty="0">
                <a:solidFill>
                  <a:schemeClr val="tx2">
                    <a:lumMod val="50000"/>
                  </a:schemeClr>
                </a:solidFill>
                <a:latin typeface="Times New Roman" panose="02020603050405020304" pitchFamily="18" charset="0"/>
                <a:cs typeface="Times New Roman" panose="02020603050405020304" pitchFamily="18" charset="0"/>
              </a:rPr>
              <a:t>: Dự đoán tương lai, </a:t>
            </a:r>
            <a:r>
              <a:rPr lang="en-US" sz="1400" dirty="0" err="1">
                <a:solidFill>
                  <a:schemeClr val="tx2">
                    <a:lumMod val="50000"/>
                  </a:schemeClr>
                </a:solidFill>
                <a:latin typeface="Times New Roman" panose="02020603050405020304" pitchFamily="18" charset="0"/>
                <a:cs typeface="Times New Roman" panose="02020603050405020304" pitchFamily="18" charset="0"/>
              </a:rPr>
              <a:t>chứng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khoán</a:t>
            </a:r>
            <a:r>
              <a:rPr lang="en-US" sz="1400" dirty="0">
                <a:solidFill>
                  <a:schemeClr val="tx2">
                    <a:lumMod val="50000"/>
                  </a:schemeClr>
                </a:solidFill>
                <a:latin typeface="Times New Roman" panose="02020603050405020304" pitchFamily="18" charset="0"/>
                <a:cs typeface="Times New Roman" panose="02020603050405020304" pitchFamily="18" charset="0"/>
              </a:rPr>
              <a:t>..</a:t>
            </a:r>
            <a:r>
              <a:rPr lang="en-US" sz="1400" dirty="0" err="1">
                <a:solidFill>
                  <a:schemeClr val="tx2">
                    <a:lumMod val="50000"/>
                  </a:schemeClr>
                </a:solidFill>
                <a:latin typeface="Times New Roman" panose="02020603050405020304" pitchFamily="18" charset="0"/>
                <a:cs typeface="Times New Roman" panose="02020603050405020304" pitchFamily="18" charset="0"/>
              </a:rPr>
              <a:t>v..v</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A5856B0-493E-4423-DEA5-2CF0A1318B0A}"/>
              </a:ext>
            </a:extLst>
          </p:cNvPr>
          <p:cNvPicPr>
            <a:picLocks noChangeAspect="1"/>
          </p:cNvPicPr>
          <p:nvPr/>
        </p:nvPicPr>
        <p:blipFill>
          <a:blip r:embed="rId5"/>
          <a:stretch>
            <a:fillRect/>
          </a:stretch>
        </p:blipFill>
        <p:spPr>
          <a:xfrm>
            <a:off x="4640187" y="1931856"/>
            <a:ext cx="4719945" cy="4079859"/>
          </a:xfrm>
          <a:prstGeom prst="rect">
            <a:avLst/>
          </a:prstGeom>
        </p:spPr>
      </p:pic>
    </p:spTree>
    <p:extLst>
      <p:ext uri="{BB962C8B-B14F-4D97-AF65-F5344CB8AC3E}">
        <p14:creationId xmlns:p14="http://schemas.microsoft.com/office/powerpoint/2010/main" val="224611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11</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44780" y="708936"/>
            <a:ext cx="10195560" cy="646331"/>
          </a:xfrm>
          <a:prstGeom prst="rect">
            <a:avLst/>
          </a:prstGeom>
          <a:noFill/>
        </p:spPr>
        <p:txBody>
          <a:bodyPr wrap="square" rtlCol="0">
            <a:spAutoFit/>
          </a:bodyPr>
          <a:lstStyle/>
          <a:p>
            <a:pPr algn="ctr"/>
            <a:r>
              <a:rPr lang="en-US" sz="3600" b="1" dirty="0" err="1">
                <a:solidFill>
                  <a:schemeClr val="tx2"/>
                </a:solidFill>
                <a:latin typeface="Roboto" panose="02000000000000000000" pitchFamily="2" charset="0"/>
                <a:ea typeface="Roboto" panose="02000000000000000000" pitchFamily="2" charset="0"/>
                <a:cs typeface="Roboto" panose="02000000000000000000" pitchFamily="2" charset="0"/>
              </a:rPr>
              <a:t>Một</a:t>
            </a:r>
            <a:r>
              <a:rPr lang="en-US" sz="36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chemeClr val="tx2"/>
                </a:solidFill>
                <a:latin typeface="Roboto" panose="02000000000000000000" pitchFamily="2" charset="0"/>
                <a:ea typeface="Roboto" panose="02000000000000000000" pitchFamily="2" charset="0"/>
                <a:cs typeface="Roboto" panose="02000000000000000000" pitchFamily="2" charset="0"/>
              </a:rPr>
              <a:t>số</a:t>
            </a:r>
            <a:r>
              <a:rPr lang="en-US" sz="36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chemeClr val="tx2"/>
                </a:solidFill>
                <a:latin typeface="Roboto" panose="02000000000000000000" pitchFamily="2" charset="0"/>
                <a:ea typeface="Roboto" panose="02000000000000000000" pitchFamily="2" charset="0"/>
                <a:cs typeface="Roboto" panose="02000000000000000000" pitchFamily="2" charset="0"/>
              </a:rPr>
              <a:t>ứng</a:t>
            </a:r>
            <a:r>
              <a:rPr lang="en-US" sz="3600" b="1" dirty="0">
                <a:solidFill>
                  <a:schemeClr val="tx2"/>
                </a:solidFill>
                <a:latin typeface="Roboto" panose="02000000000000000000" pitchFamily="2" charset="0"/>
                <a:ea typeface="Roboto" panose="02000000000000000000" pitchFamily="2" charset="0"/>
                <a:cs typeface="Roboto" panose="02000000000000000000" pitchFamily="2" charset="0"/>
              </a:rPr>
              <a:t> dụng </a:t>
            </a:r>
            <a:r>
              <a:rPr lang="en-US" sz="3600" b="1" dirty="0" err="1">
                <a:solidFill>
                  <a:schemeClr val="tx2"/>
                </a:solidFill>
                <a:latin typeface="Roboto" panose="02000000000000000000" pitchFamily="2" charset="0"/>
                <a:ea typeface="Roboto" panose="02000000000000000000" pitchFamily="2" charset="0"/>
                <a:cs typeface="Roboto" panose="02000000000000000000" pitchFamily="2" charset="0"/>
              </a:rPr>
              <a:t>thực</a:t>
            </a:r>
            <a:r>
              <a:rPr lang="en-US" sz="36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chemeClr val="tx2"/>
                </a:solidFill>
                <a:latin typeface="Roboto" panose="02000000000000000000" pitchFamily="2" charset="0"/>
                <a:ea typeface="Roboto" panose="02000000000000000000" pitchFamily="2" charset="0"/>
                <a:cs typeface="Roboto" panose="02000000000000000000" pitchFamily="2" charset="0"/>
              </a:rPr>
              <a:t>tế</a:t>
            </a:r>
            <a:r>
              <a:rPr lang="en-US" sz="36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chemeClr val="tx2"/>
                </a:solidFill>
                <a:latin typeface="Roboto" panose="02000000000000000000" pitchFamily="2" charset="0"/>
                <a:ea typeface="Roboto" panose="02000000000000000000" pitchFamily="2" charset="0"/>
                <a:cs typeface="Roboto" panose="02000000000000000000" pitchFamily="2" charset="0"/>
              </a:rPr>
              <a:t>của</a:t>
            </a:r>
            <a:r>
              <a:rPr lang="en-US" sz="3600" b="1" dirty="0">
                <a:solidFill>
                  <a:schemeClr val="tx2"/>
                </a:solidFill>
                <a:latin typeface="Roboto" panose="02000000000000000000" pitchFamily="2" charset="0"/>
                <a:ea typeface="Roboto" panose="02000000000000000000" pitchFamily="2" charset="0"/>
                <a:cs typeface="Roboto" panose="02000000000000000000" pitchFamily="2" charset="0"/>
              </a:rPr>
              <a:t> ChatGPT</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743" y="2427363"/>
            <a:ext cx="1865649" cy="1890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D265B5-1BC5-EA12-DC74-5486108197F9}"/>
              </a:ext>
            </a:extLst>
          </p:cNvPr>
          <p:cNvPicPr>
            <a:picLocks noChangeAspect="1"/>
          </p:cNvPicPr>
          <p:nvPr/>
        </p:nvPicPr>
        <p:blipFill>
          <a:blip r:embed="rId4"/>
          <a:stretch>
            <a:fillRect/>
          </a:stretch>
        </p:blipFill>
        <p:spPr>
          <a:xfrm>
            <a:off x="7396304" y="6434"/>
            <a:ext cx="2326696" cy="617287"/>
          </a:xfrm>
          <a:prstGeom prst="rect">
            <a:avLst/>
          </a:prstGeom>
        </p:spPr>
      </p:pic>
      <p:sp>
        <p:nvSpPr>
          <p:cNvPr id="14" name="TextBox 13">
            <a:extLst>
              <a:ext uri="{FF2B5EF4-FFF2-40B4-BE49-F238E27FC236}">
                <a16:creationId xmlns:a16="http://schemas.microsoft.com/office/drawing/2014/main" id="{C288B249-E1DA-8D4A-598B-BD4EDB1A202A}"/>
              </a:ext>
            </a:extLst>
          </p:cNvPr>
          <p:cNvSpPr txBox="1"/>
          <p:nvPr/>
        </p:nvSpPr>
        <p:spPr>
          <a:xfrm>
            <a:off x="2973049" y="1611256"/>
            <a:ext cx="3447863" cy="461665"/>
          </a:xfrm>
          <a:prstGeom prst="rect">
            <a:avLst/>
          </a:prstGeom>
          <a:noFill/>
        </p:spPr>
        <p:txBody>
          <a:bodyPr wrap="square">
            <a:spAutoFit/>
          </a:bodyPr>
          <a:lstStyle/>
          <a:p>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Công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Nghệ</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Thông</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Tin</a:t>
            </a:r>
          </a:p>
        </p:txBody>
      </p:sp>
      <p:sp>
        <p:nvSpPr>
          <p:cNvPr id="19" name="TextBox 18">
            <a:extLst>
              <a:ext uri="{FF2B5EF4-FFF2-40B4-BE49-F238E27FC236}">
                <a16:creationId xmlns:a16="http://schemas.microsoft.com/office/drawing/2014/main" id="{D708EC67-6575-82CD-D78C-AC51D4873467}"/>
              </a:ext>
            </a:extLst>
          </p:cNvPr>
          <p:cNvSpPr txBox="1"/>
          <p:nvPr/>
        </p:nvSpPr>
        <p:spPr>
          <a:xfrm>
            <a:off x="1185255" y="2387568"/>
            <a:ext cx="1949781" cy="461665"/>
          </a:xfrm>
          <a:prstGeom prst="rect">
            <a:avLst/>
          </a:prstGeom>
          <a:noFill/>
        </p:spPr>
        <p:txBody>
          <a:bodyPr wrap="square">
            <a:spAutoFit/>
          </a:bodyPr>
          <a:lstStyle/>
          <a:p>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Kinh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doanh</a:t>
            </a:r>
            <a:endPar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A6E58E6F-8600-7666-C6C0-1FC1EBF42AE7}"/>
              </a:ext>
            </a:extLst>
          </p:cNvPr>
          <p:cNvSpPr txBox="1"/>
          <p:nvPr/>
        </p:nvSpPr>
        <p:spPr>
          <a:xfrm>
            <a:off x="6258926" y="2355663"/>
            <a:ext cx="2187256" cy="461665"/>
          </a:xfrm>
          <a:prstGeom prst="rect">
            <a:avLst/>
          </a:prstGeom>
          <a:noFill/>
        </p:spPr>
        <p:txBody>
          <a:bodyPr wrap="square">
            <a:spAutoFit/>
          </a:bodyPr>
          <a:lstStyle/>
          <a:p>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Quản</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lý</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chung</a:t>
            </a:r>
            <a:endPar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4C96D278-8B11-6B6B-9BD7-9380A1D14B8F}"/>
              </a:ext>
            </a:extLst>
          </p:cNvPr>
          <p:cNvSpPr txBox="1"/>
          <p:nvPr/>
        </p:nvSpPr>
        <p:spPr>
          <a:xfrm>
            <a:off x="6466487" y="3271300"/>
            <a:ext cx="2187256" cy="461665"/>
          </a:xfrm>
          <a:prstGeom prst="rect">
            <a:avLst/>
          </a:prstGeom>
          <a:noFill/>
        </p:spPr>
        <p:txBody>
          <a:bodyPr wrap="square">
            <a:spAutoFit/>
          </a:bodyPr>
          <a:lstStyle/>
          <a:p>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Design</a:t>
            </a:r>
          </a:p>
        </p:txBody>
      </p:sp>
      <p:sp>
        <p:nvSpPr>
          <p:cNvPr id="22" name="TextBox 21">
            <a:extLst>
              <a:ext uri="{FF2B5EF4-FFF2-40B4-BE49-F238E27FC236}">
                <a16:creationId xmlns:a16="http://schemas.microsoft.com/office/drawing/2014/main" id="{10FCFD41-CCAD-B551-7BEE-64844C8E92AC}"/>
              </a:ext>
            </a:extLst>
          </p:cNvPr>
          <p:cNvSpPr txBox="1"/>
          <p:nvPr/>
        </p:nvSpPr>
        <p:spPr>
          <a:xfrm>
            <a:off x="1297832" y="3204247"/>
            <a:ext cx="1774331" cy="461665"/>
          </a:xfrm>
          <a:prstGeom prst="rect">
            <a:avLst/>
          </a:prstGeom>
          <a:noFill/>
        </p:spPr>
        <p:txBody>
          <a:bodyPr wrap="square">
            <a:spAutoFit/>
          </a:bodyPr>
          <a:lstStyle/>
          <a:p>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Giáo</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dục</a:t>
            </a:r>
            <a:endPar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B14B2299-844A-7D70-E731-FCA43FD37F29}"/>
              </a:ext>
            </a:extLst>
          </p:cNvPr>
          <p:cNvSpPr txBox="1"/>
          <p:nvPr/>
        </p:nvSpPr>
        <p:spPr>
          <a:xfrm>
            <a:off x="5968488" y="4322762"/>
            <a:ext cx="3574523" cy="461665"/>
          </a:xfrm>
          <a:prstGeom prst="rect">
            <a:avLst/>
          </a:prstGeom>
          <a:noFill/>
        </p:spPr>
        <p:txBody>
          <a:bodyPr wrap="square">
            <a:spAutoFit/>
          </a:bodyPr>
          <a:lstStyle/>
          <a:p>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Chăm</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sóc</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khách</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hàng</a:t>
            </a:r>
            <a:endPar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7E1BA035-F40A-73EF-DF12-84604A98828C}"/>
              </a:ext>
            </a:extLst>
          </p:cNvPr>
          <p:cNvSpPr txBox="1"/>
          <p:nvPr/>
        </p:nvSpPr>
        <p:spPr>
          <a:xfrm>
            <a:off x="397735" y="4318224"/>
            <a:ext cx="3574523" cy="461665"/>
          </a:xfrm>
          <a:prstGeom prst="rect">
            <a:avLst/>
          </a:prstGeom>
          <a:noFill/>
        </p:spPr>
        <p:txBody>
          <a:bodyPr wrap="square">
            <a:spAutoFit/>
          </a:bodyPr>
          <a:lstStyle/>
          <a:p>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Nghiên</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cứu</a:t>
            </a: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 khoa </a:t>
            </a:r>
            <a:r>
              <a:rPr lang="en-US" sz="2400" b="1" dirty="0" err="1">
                <a:solidFill>
                  <a:srgbClr val="FF0000"/>
                </a:solidFill>
                <a:latin typeface="Roboto" panose="02000000000000000000" pitchFamily="2" charset="0"/>
                <a:ea typeface="Roboto" panose="02000000000000000000" pitchFamily="2" charset="0"/>
                <a:cs typeface="Roboto" panose="02000000000000000000" pitchFamily="2" charset="0"/>
              </a:rPr>
              <a:t>học</a:t>
            </a:r>
            <a:endPar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25" name="TextBox 24">
            <a:extLst>
              <a:ext uri="{FF2B5EF4-FFF2-40B4-BE49-F238E27FC236}">
                <a16:creationId xmlns:a16="http://schemas.microsoft.com/office/drawing/2014/main" id="{4CCF7DE0-1FD5-BD71-DE53-97000CEA710C}"/>
              </a:ext>
            </a:extLst>
          </p:cNvPr>
          <p:cNvSpPr txBox="1"/>
          <p:nvPr/>
        </p:nvSpPr>
        <p:spPr>
          <a:xfrm>
            <a:off x="3787407" y="5166971"/>
            <a:ext cx="3447863" cy="461665"/>
          </a:xfrm>
          <a:prstGeom prst="rect">
            <a:avLst/>
          </a:prstGeom>
          <a:noFill/>
        </p:spPr>
        <p:txBody>
          <a:bodyPr wrap="square">
            <a:spAutoFit/>
          </a:bodyPr>
          <a:lstStyle/>
          <a:p>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Marketing</a:t>
            </a:r>
          </a:p>
        </p:txBody>
      </p:sp>
    </p:spTree>
    <p:extLst>
      <p:ext uri="{BB962C8B-B14F-4D97-AF65-F5344CB8AC3E}">
        <p14:creationId xmlns:p14="http://schemas.microsoft.com/office/powerpoint/2010/main" val="25945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9"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12</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87731" y="877164"/>
            <a:ext cx="3275215"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Kinh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doanh</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351">
            <a:extLst>
              <a:ext uri="{FF2B5EF4-FFF2-40B4-BE49-F238E27FC236}">
                <a16:creationId xmlns:a16="http://schemas.microsoft.com/office/drawing/2014/main" id="{F00EC5C4-C4C1-0D21-6A94-96B7AC8F4376}"/>
              </a:ext>
            </a:extLst>
          </p:cNvPr>
          <p:cNvSpPr txBox="1"/>
          <p:nvPr/>
        </p:nvSpPr>
        <p:spPr>
          <a:xfrm>
            <a:off x="846712" y="2261836"/>
            <a:ext cx="8434771"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400" dirty="0">
                <a:solidFill>
                  <a:schemeClr val="tx2">
                    <a:lumMod val="50000"/>
                  </a:schemeClr>
                </a:solidFill>
                <a:latin typeface="+mj-lt"/>
              </a:rPr>
              <a:t>Hiện nay, với như cầu nâng cao </a:t>
            </a:r>
            <a:r>
              <a:rPr lang="vi-VN" sz="1400" b="1" dirty="0">
                <a:solidFill>
                  <a:schemeClr val="tx2">
                    <a:lumMod val="50000"/>
                  </a:schemeClr>
                </a:solidFill>
                <a:latin typeface="+mj-lt"/>
              </a:rPr>
              <a:t>hiệu quả </a:t>
            </a:r>
            <a:r>
              <a:rPr lang="vi-VN" sz="1400" dirty="0">
                <a:solidFill>
                  <a:schemeClr val="tx2">
                    <a:lumMod val="50000"/>
                  </a:schemeClr>
                </a:solidFill>
                <a:latin typeface="+mj-lt"/>
              </a:rPr>
              <a:t>và </a:t>
            </a:r>
            <a:r>
              <a:rPr lang="vi-VN" sz="1400" b="1" dirty="0">
                <a:solidFill>
                  <a:schemeClr val="tx2">
                    <a:lumMod val="50000"/>
                  </a:schemeClr>
                </a:solidFill>
                <a:latin typeface="+mj-lt"/>
              </a:rPr>
              <a:t>tối ưu kinh tế</a:t>
            </a:r>
            <a:r>
              <a:rPr lang="vi-VN" sz="1400" dirty="0">
                <a:solidFill>
                  <a:schemeClr val="tx2">
                    <a:lumMod val="50000"/>
                  </a:schemeClr>
                </a:solidFill>
                <a:latin typeface="+mj-lt"/>
              </a:rPr>
              <a:t>, các doanh nghiệp liên tục tìm kiếm những cách hiệu quả và tiết kiệm chi phí để cải thiện việc cung cấp sản phẩm, cung cấp dịch vụ và khả năng mở rộng của họ. </a:t>
            </a:r>
            <a:endParaRPr lang="en-US" sz="1400" dirty="0">
              <a:solidFill>
                <a:schemeClr val="tx2">
                  <a:lumMod val="50000"/>
                </a:schemeClr>
              </a:solidFill>
              <a:latin typeface="+mj-lt"/>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
        <p:nvSpPr>
          <p:cNvPr id="11" name="CuadroTexto 351">
            <a:extLst>
              <a:ext uri="{FF2B5EF4-FFF2-40B4-BE49-F238E27FC236}">
                <a16:creationId xmlns:a16="http://schemas.microsoft.com/office/drawing/2014/main" id="{E3CD644B-2993-0314-D92B-66753B72C076}"/>
              </a:ext>
            </a:extLst>
          </p:cNvPr>
          <p:cNvSpPr txBox="1"/>
          <p:nvPr/>
        </p:nvSpPr>
        <p:spPr>
          <a:xfrm>
            <a:off x="846713" y="3040699"/>
            <a:ext cx="843477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Phân</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tích</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thị</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trường</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a:t>
            </a:r>
          </a:p>
          <a:p>
            <a:pPr marL="285750" indent="-285750">
              <a:buFont typeface="Arial" panose="020B0604020202020204" pitchFamily="34" charset="0"/>
              <a:buChar char="•"/>
            </a:pP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Đưa</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ra</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giải</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pháp</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a:t>
            </a:r>
          </a:p>
          <a:p>
            <a:pPr marL="285750" indent="-285750">
              <a:buFont typeface="Arial" panose="020B0604020202020204" pitchFamily="34" charset="0"/>
              <a:buChar char="•"/>
            </a:pP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Tạo</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kế</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hoạch</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a:t>
            </a:r>
          </a:p>
          <a:p>
            <a:pPr marL="285750" indent="-285750">
              <a:buFont typeface="Arial" panose="020B0604020202020204" pitchFamily="34" charset="0"/>
              <a:buChar char="•"/>
            </a:pP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Xử</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lý</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tình</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huống</a:t>
            </a:r>
            <a:r>
              <a:rPr lang="en-US" sz="1400"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15" name="TextBox 14">
            <a:extLst>
              <a:ext uri="{FF2B5EF4-FFF2-40B4-BE49-F238E27FC236}">
                <a16:creationId xmlns:a16="http://schemas.microsoft.com/office/drawing/2014/main" id="{D2DB2650-CB44-E1AF-259A-9A43FFD7EC67}"/>
              </a:ext>
            </a:extLst>
          </p:cNvPr>
          <p:cNvSpPr txBox="1"/>
          <p:nvPr/>
        </p:nvSpPr>
        <p:spPr>
          <a:xfrm>
            <a:off x="739833" y="1742095"/>
            <a:ext cx="7223759" cy="369332"/>
          </a:xfrm>
          <a:prstGeom prst="rect">
            <a:avLst/>
          </a:prstGeom>
          <a:noFill/>
        </p:spPr>
        <p:txBody>
          <a:bodyPr wrap="square">
            <a:spAutoFit/>
          </a:bodyPr>
          <a:lstStyle/>
          <a:p>
            <a:r>
              <a:rPr lang="en-US" b="1" i="0" dirty="0">
                <a:solidFill>
                  <a:srgbClr val="DD3333"/>
                </a:solidFill>
                <a:effectLst/>
                <a:latin typeface="Open Sans" panose="020B0606030504020204" pitchFamily="34" charset="0"/>
              </a:rPr>
              <a:t>Lợi </a:t>
            </a:r>
            <a:r>
              <a:rPr lang="en-US" b="1" i="0" dirty="0" err="1">
                <a:solidFill>
                  <a:srgbClr val="DD3333"/>
                </a:solidFill>
                <a:effectLst/>
                <a:latin typeface="Open Sans" panose="020B0606030504020204" pitchFamily="34" charset="0"/>
              </a:rPr>
              <a:t>Ích</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Của</a:t>
            </a:r>
            <a:r>
              <a:rPr lang="en-US" b="1" i="0" dirty="0">
                <a:solidFill>
                  <a:srgbClr val="DD3333"/>
                </a:solidFill>
                <a:effectLst/>
                <a:latin typeface="Open Sans" panose="020B0606030504020204" pitchFamily="34" charset="0"/>
              </a:rPr>
              <a:t> ChatGPT </a:t>
            </a:r>
            <a:r>
              <a:rPr lang="en-US" b="1" i="0" dirty="0" err="1">
                <a:solidFill>
                  <a:srgbClr val="DD3333"/>
                </a:solidFill>
                <a:effectLst/>
                <a:latin typeface="Open Sans" panose="020B0606030504020204" pitchFamily="34" charset="0"/>
              </a:rPr>
              <a:t>Trong</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Lĩnh</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Vực</a:t>
            </a:r>
            <a:r>
              <a:rPr lang="en-US" b="1" i="0" dirty="0">
                <a:solidFill>
                  <a:srgbClr val="DD3333"/>
                </a:solidFill>
                <a:effectLst/>
                <a:latin typeface="Open Sans" panose="020B0606030504020204" pitchFamily="34" charset="0"/>
              </a:rPr>
              <a:t> Kinh </a:t>
            </a:r>
            <a:r>
              <a:rPr lang="en-US" b="1" i="0" dirty="0" err="1">
                <a:solidFill>
                  <a:srgbClr val="DD3333"/>
                </a:solidFill>
                <a:effectLst/>
                <a:latin typeface="Open Sans" panose="020B0606030504020204" pitchFamily="34" charset="0"/>
              </a:rPr>
              <a:t>Doanh</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417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13</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87731" y="877164"/>
            <a:ext cx="3275215"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Kinh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doanh</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39833" y="1679134"/>
            <a:ext cx="2609090" cy="369332"/>
          </a:xfrm>
          <a:prstGeom prst="rect">
            <a:avLst/>
          </a:prstGeom>
          <a:noFill/>
        </p:spPr>
        <p:txBody>
          <a:bodyPr wrap="square">
            <a:spAutoFit/>
          </a:bodyPr>
          <a:lstStyle/>
          <a:p>
            <a:r>
              <a:rPr lang="en-US" b="1" i="0" dirty="0" err="1">
                <a:solidFill>
                  <a:srgbClr val="DD3333"/>
                </a:solidFill>
                <a:effectLst/>
                <a:latin typeface="Open Sans" panose="020B0606030504020204" pitchFamily="34" charset="0"/>
              </a:rPr>
              <a:t>Phân</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tích</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thị</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trường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BBD64BE2-906B-6515-DC2A-EC2022E2787F}"/>
              </a:ext>
            </a:extLst>
          </p:cNvPr>
          <p:cNvPicPr>
            <a:picLocks noChangeAspect="1"/>
          </p:cNvPicPr>
          <p:nvPr/>
        </p:nvPicPr>
        <p:blipFill>
          <a:blip r:embed="rId6"/>
          <a:stretch>
            <a:fillRect/>
          </a:stretch>
        </p:blipFill>
        <p:spPr>
          <a:xfrm>
            <a:off x="3746891" y="1759361"/>
            <a:ext cx="4875079" cy="4382827"/>
          </a:xfrm>
          <a:prstGeom prst="rect">
            <a:avLst/>
          </a:prstGeom>
        </p:spPr>
      </p:pic>
    </p:spTree>
    <p:extLst>
      <p:ext uri="{BB962C8B-B14F-4D97-AF65-F5344CB8AC3E}">
        <p14:creationId xmlns:p14="http://schemas.microsoft.com/office/powerpoint/2010/main" val="31307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14</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87731" y="877164"/>
            <a:ext cx="3275215"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Kinh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doanh</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39833" y="1679134"/>
            <a:ext cx="2609090" cy="369332"/>
          </a:xfrm>
          <a:prstGeom prst="rect">
            <a:avLst/>
          </a:prstGeom>
          <a:noFill/>
        </p:spPr>
        <p:txBody>
          <a:bodyPr wrap="square">
            <a:spAutoFit/>
          </a:bodyPr>
          <a:lstStyle/>
          <a:p>
            <a:pPr algn="ct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Xử</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lý</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tình</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huống</a:t>
            </a:r>
            <a:endParaRPr lang="en-US" b="1" dirty="0">
              <a:solidFill>
                <a:srgbClr val="C00000"/>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395E8FF0-7ECA-B21C-402B-38B809C0556F}"/>
              </a:ext>
            </a:extLst>
          </p:cNvPr>
          <p:cNvPicPr>
            <a:picLocks noChangeAspect="1"/>
          </p:cNvPicPr>
          <p:nvPr/>
        </p:nvPicPr>
        <p:blipFill>
          <a:blip r:embed="rId6"/>
          <a:stretch>
            <a:fillRect/>
          </a:stretch>
        </p:blipFill>
        <p:spPr>
          <a:xfrm>
            <a:off x="3282327" y="1760346"/>
            <a:ext cx="6234792" cy="4461304"/>
          </a:xfrm>
          <a:prstGeom prst="rect">
            <a:avLst/>
          </a:prstGeom>
        </p:spPr>
      </p:pic>
    </p:spTree>
    <p:extLst>
      <p:ext uri="{BB962C8B-B14F-4D97-AF65-F5344CB8AC3E}">
        <p14:creationId xmlns:p14="http://schemas.microsoft.com/office/powerpoint/2010/main" val="263390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15</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87731" y="877164"/>
            <a:ext cx="3275215"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Kinh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doanh</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1136675" y="1725434"/>
            <a:ext cx="3024727" cy="369332"/>
          </a:xfrm>
          <a:prstGeom prst="rect">
            <a:avLst/>
          </a:prstGeom>
          <a:noFill/>
        </p:spPr>
        <p:txBody>
          <a:bodyPr wrap="square">
            <a:spAutoFit/>
          </a:bodyPr>
          <a:lstStyle/>
          <a:p>
            <a:pPr algn="ct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Tạo</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kế</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hoạch</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và</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giải</a:t>
            </a:r>
            <a:r>
              <a:rPr lang="en-US" b="1" dirty="0">
                <a:solidFill>
                  <a:srgbClr val="C00000"/>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C00000"/>
                </a:solidFill>
                <a:latin typeface="Roboto" panose="02000000000000000000" pitchFamily="2" charset="0"/>
                <a:ea typeface="Roboto" panose="02000000000000000000" pitchFamily="2" charset="0"/>
                <a:cs typeface="Roboto" panose="02000000000000000000" pitchFamily="2" charset="0"/>
              </a:rPr>
              <a:t>pháp</a:t>
            </a:r>
            <a:endParaRPr lang="en-US" b="1" dirty="0">
              <a:solidFill>
                <a:srgbClr val="C00000"/>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C704542-E58C-704B-AFE8-2C44DEA5B9FC}"/>
              </a:ext>
            </a:extLst>
          </p:cNvPr>
          <p:cNvPicPr>
            <a:picLocks noChangeAspect="1"/>
          </p:cNvPicPr>
          <p:nvPr/>
        </p:nvPicPr>
        <p:blipFill>
          <a:blip r:embed="rId6"/>
          <a:stretch>
            <a:fillRect/>
          </a:stretch>
        </p:blipFill>
        <p:spPr>
          <a:xfrm>
            <a:off x="4540140" y="1064858"/>
            <a:ext cx="4819992" cy="5156792"/>
          </a:xfrm>
          <a:prstGeom prst="rect">
            <a:avLst/>
          </a:prstGeom>
        </p:spPr>
      </p:pic>
    </p:spTree>
    <p:extLst>
      <p:ext uri="{BB962C8B-B14F-4D97-AF65-F5344CB8AC3E}">
        <p14:creationId xmlns:p14="http://schemas.microsoft.com/office/powerpoint/2010/main" val="147939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16</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Công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nghệ</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thông</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tin</a:t>
            </a:r>
          </a:p>
        </p:txBody>
      </p:sp>
      <p:sp>
        <p:nvSpPr>
          <p:cNvPr id="8" name="CuadroTexto 351">
            <a:extLst>
              <a:ext uri="{FF2B5EF4-FFF2-40B4-BE49-F238E27FC236}">
                <a16:creationId xmlns:a16="http://schemas.microsoft.com/office/drawing/2014/main" id="{F00EC5C4-C4C1-0D21-6A94-96B7AC8F4376}"/>
              </a:ext>
            </a:extLst>
          </p:cNvPr>
          <p:cNvSpPr txBox="1"/>
          <p:nvPr/>
        </p:nvSpPr>
        <p:spPr>
          <a:xfrm>
            <a:off x="856188" y="2271776"/>
            <a:ext cx="843477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400" dirty="0">
                <a:solidFill>
                  <a:srgbClr val="212529"/>
                </a:solidFill>
                <a:latin typeface="+mj-lt"/>
              </a:rPr>
              <a:t>Khả năng đọc và viết mã của ChatGPT là một trong những tiến bộ vượt bậc nhất so với các mô hình ngôn ngữ trước đây. Bạn cũng có thể hướng dẫn ChatGPT giải các vấn đề mã hóa và tìm đến sự hỗ trợ nếu có vướng mắc trong quá trình gỡ lỗi.</a:t>
            </a:r>
            <a:endParaRPr lang="en-US" sz="1400" dirty="0">
              <a:latin typeface="+mj-lt"/>
              <a:ea typeface="Lato Light" panose="020F0502020204030203" pitchFamily="34" charset="0"/>
              <a:cs typeface="Lato Light" panose="020F0502020204030203" pitchFamily="34"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11" name="CuadroTexto 351">
            <a:extLst>
              <a:ext uri="{FF2B5EF4-FFF2-40B4-BE49-F238E27FC236}">
                <a16:creationId xmlns:a16="http://schemas.microsoft.com/office/drawing/2014/main" id="{E3CD644B-2993-0314-D92B-66753B72C076}"/>
              </a:ext>
            </a:extLst>
          </p:cNvPr>
          <p:cNvSpPr txBox="1"/>
          <p:nvPr/>
        </p:nvSpPr>
        <p:spPr>
          <a:xfrm>
            <a:off x="856010" y="3231600"/>
            <a:ext cx="8434771"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buFont typeface="+mj-lt"/>
              <a:buAutoNum type="arabicPeriod"/>
            </a:pPr>
            <a:r>
              <a:rPr lang="en-US" sz="1400" dirty="0">
                <a:solidFill>
                  <a:srgbClr val="212529"/>
                </a:solidFill>
                <a:latin typeface="Times New Roman (Headings)"/>
                <a:ea typeface="Roboto" panose="02000000000000000000" pitchFamily="2" charset="0"/>
                <a:cs typeface="Times New Roman" panose="02020603050405020304" pitchFamily="18" charset="0"/>
              </a:rPr>
              <a:t>Là </a:t>
            </a:r>
            <a:r>
              <a:rPr lang="en-US" sz="1400" dirty="0" err="1">
                <a:solidFill>
                  <a:srgbClr val="212529"/>
                </a:solidFill>
                <a:latin typeface="Times New Roman (Headings)"/>
                <a:ea typeface="Roboto" panose="02000000000000000000" pitchFamily="2" charset="0"/>
                <a:cs typeface="Times New Roman" panose="02020603050405020304" pitchFamily="18" charset="0"/>
              </a:rPr>
              <a:t>bách</a:t>
            </a:r>
            <a:r>
              <a:rPr lang="en-US" sz="1400" dirty="0">
                <a:solidFill>
                  <a:srgbClr val="212529"/>
                </a:solidFill>
                <a:latin typeface="Times New Roman (Headings)"/>
                <a:ea typeface="Roboto" panose="02000000000000000000" pitchFamily="2" charset="0"/>
                <a:cs typeface="Times New Roman" panose="02020603050405020304" pitchFamily="18" charset="0"/>
              </a:rPr>
              <a:t> khoa </a:t>
            </a:r>
            <a:r>
              <a:rPr lang="en-US" sz="1400" dirty="0" err="1">
                <a:solidFill>
                  <a:srgbClr val="212529"/>
                </a:solidFill>
                <a:latin typeface="Times New Roman (Headings)"/>
                <a:ea typeface="Roboto" panose="02000000000000000000" pitchFamily="2" charset="0"/>
                <a:cs typeface="Times New Roman" panose="02020603050405020304" pitchFamily="18" charset="0"/>
              </a:rPr>
              <a:t>toàn</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thư</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của</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dân</a:t>
            </a:r>
            <a:r>
              <a:rPr lang="en-US" sz="1400" dirty="0">
                <a:solidFill>
                  <a:srgbClr val="212529"/>
                </a:solidFill>
                <a:latin typeface="Times New Roman (Headings)"/>
                <a:ea typeface="Roboto" panose="02000000000000000000" pitchFamily="2" charset="0"/>
                <a:cs typeface="Times New Roman" panose="02020603050405020304" pitchFamily="18" charset="0"/>
              </a:rPr>
              <a:t> IT.</a:t>
            </a:r>
          </a:p>
          <a:p>
            <a:pPr marL="514350" indent="-514350">
              <a:buFont typeface="+mj-lt"/>
              <a:buAutoNum type="arabicPeriod"/>
            </a:pPr>
            <a:r>
              <a:rPr lang="en-US" sz="1400" dirty="0">
                <a:solidFill>
                  <a:srgbClr val="212529"/>
                </a:solidFill>
                <a:latin typeface="Times New Roman (Headings)"/>
                <a:ea typeface="Roboto" panose="02000000000000000000" pitchFamily="2" charset="0"/>
                <a:cs typeface="Times New Roman" panose="02020603050405020304" pitchFamily="18" charset="0"/>
              </a:rPr>
              <a:t>Fix bug.</a:t>
            </a:r>
          </a:p>
          <a:p>
            <a:pPr marL="514350" indent="-514350">
              <a:buFont typeface="+mj-lt"/>
              <a:buAutoNum type="arabicPeriod"/>
            </a:pPr>
            <a:r>
              <a:rPr lang="en-US" sz="1400" dirty="0" err="1">
                <a:solidFill>
                  <a:srgbClr val="212529"/>
                </a:solidFill>
                <a:latin typeface="Times New Roman (Headings)"/>
                <a:ea typeface="Roboto" panose="02000000000000000000" pitchFamily="2" charset="0"/>
                <a:cs typeface="Times New Roman" panose="02020603050405020304" pitchFamily="18" charset="0"/>
              </a:rPr>
              <a:t>Soạn</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sẵn</a:t>
            </a:r>
            <a:r>
              <a:rPr lang="en-US" sz="1400" dirty="0">
                <a:solidFill>
                  <a:srgbClr val="212529"/>
                </a:solidFill>
                <a:latin typeface="Times New Roman (Headings)"/>
                <a:ea typeface="Roboto" panose="02000000000000000000" pitchFamily="2" charset="0"/>
                <a:cs typeface="Times New Roman" panose="02020603050405020304" pitchFamily="18" charset="0"/>
              </a:rPr>
              <a:t> code.</a:t>
            </a:r>
          </a:p>
          <a:p>
            <a:pPr marL="514350" indent="-514350">
              <a:buFont typeface="+mj-lt"/>
              <a:buAutoNum type="arabicPeriod"/>
            </a:pPr>
            <a:r>
              <a:rPr lang="en-US" sz="1400" dirty="0" err="1">
                <a:solidFill>
                  <a:srgbClr val="212529"/>
                </a:solidFill>
                <a:latin typeface="Times New Roman (Headings)"/>
                <a:ea typeface="Roboto" panose="02000000000000000000" pitchFamily="2" charset="0"/>
                <a:cs typeface="Times New Roman" panose="02020603050405020304" pitchFamily="18" charset="0"/>
              </a:rPr>
              <a:t>Giảm</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tải</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thời</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gian</a:t>
            </a:r>
            <a:r>
              <a:rPr lang="en-US" sz="1400" dirty="0">
                <a:solidFill>
                  <a:srgbClr val="212529"/>
                </a:solidFill>
                <a:latin typeface="Times New Roman (Headings)"/>
                <a:ea typeface="Roboto" panose="02000000000000000000" pitchFamily="2" charset="0"/>
                <a:cs typeface="Times New Roman" panose="02020603050405020304" pitchFamily="18" charset="0"/>
              </a:rPr>
              <a:t>.</a:t>
            </a:r>
          </a:p>
          <a:p>
            <a:pPr marL="514350" indent="-514350">
              <a:buFont typeface="+mj-lt"/>
              <a:buAutoNum type="arabicPeriod"/>
            </a:pPr>
            <a:r>
              <a:rPr lang="en-US" sz="1400" dirty="0" err="1">
                <a:solidFill>
                  <a:srgbClr val="212529"/>
                </a:solidFill>
                <a:latin typeface="Times New Roman (Headings)"/>
                <a:ea typeface="Roboto" panose="02000000000000000000" pitchFamily="2" charset="0"/>
                <a:cs typeface="Times New Roman" panose="02020603050405020304" pitchFamily="18" charset="0"/>
              </a:rPr>
              <a:t>Kiểm</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tra</a:t>
            </a:r>
            <a:r>
              <a:rPr lang="en-US" sz="1400" dirty="0">
                <a:solidFill>
                  <a:srgbClr val="212529"/>
                </a:solidFill>
                <a:latin typeface="Times New Roman (Headings)"/>
                <a:ea typeface="Roboto" panose="02000000000000000000" pitchFamily="2" charset="0"/>
                <a:cs typeface="Times New Roman" panose="02020603050405020304" pitchFamily="18" charset="0"/>
              </a:rPr>
              <a:t> log.</a:t>
            </a:r>
          </a:p>
          <a:p>
            <a:pPr marL="514350" indent="-514350">
              <a:buFont typeface="+mj-lt"/>
              <a:buAutoNum type="arabicPeriod"/>
            </a:pPr>
            <a:r>
              <a:rPr lang="en-US" sz="1400" dirty="0" err="1">
                <a:solidFill>
                  <a:srgbClr val="212529"/>
                </a:solidFill>
                <a:latin typeface="Times New Roman (Headings)"/>
                <a:ea typeface="Roboto" panose="02000000000000000000" pitchFamily="2" charset="0"/>
                <a:cs typeface="Times New Roman" panose="02020603050405020304" pitchFamily="18" charset="0"/>
              </a:rPr>
              <a:t>Viết</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tài</a:t>
            </a:r>
            <a:r>
              <a:rPr lang="en-US" sz="1400" dirty="0">
                <a:solidFill>
                  <a:srgbClr val="212529"/>
                </a:solidFill>
                <a:latin typeface="Times New Roman (Headings)"/>
                <a:ea typeface="Roboto" panose="02000000000000000000" pitchFamily="2" charset="0"/>
                <a:cs typeface="Times New Roman" panose="02020603050405020304" pitchFamily="18" charset="0"/>
              </a:rPr>
              <a:t> </a:t>
            </a:r>
            <a:r>
              <a:rPr lang="en-US" sz="1400" dirty="0" err="1">
                <a:solidFill>
                  <a:srgbClr val="212529"/>
                </a:solidFill>
                <a:latin typeface="Times New Roman (Headings)"/>
                <a:ea typeface="Roboto" panose="02000000000000000000" pitchFamily="2" charset="0"/>
                <a:cs typeface="Times New Roman" panose="02020603050405020304" pitchFamily="18" charset="0"/>
              </a:rPr>
              <a:t>liệu</a:t>
            </a:r>
            <a:r>
              <a:rPr lang="en-US" sz="1400" dirty="0">
                <a:solidFill>
                  <a:srgbClr val="212529"/>
                </a:solidFill>
                <a:latin typeface="Times New Roman (Headings)"/>
                <a:ea typeface="Roboto" panose="02000000000000000000" pitchFamily="2" charset="0"/>
                <a:cs typeface="Times New Roman" panose="02020603050405020304" pitchFamily="18" charset="0"/>
              </a:rPr>
              <a:t> BA</a:t>
            </a:r>
          </a:p>
          <a:p>
            <a:pPr marL="514350" indent="-514350">
              <a:buFont typeface="+mj-lt"/>
              <a:buAutoNum type="arabicPeriod"/>
            </a:pPr>
            <a:endParaRPr lang="en-US" sz="1400" dirty="0">
              <a:solidFill>
                <a:srgbClr val="212529"/>
              </a:solidFill>
              <a:latin typeface="Times New Roman (Headings)"/>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D2DB2650-CB44-E1AF-259A-9A43FFD7EC67}"/>
              </a:ext>
            </a:extLst>
          </p:cNvPr>
          <p:cNvSpPr txBox="1"/>
          <p:nvPr/>
        </p:nvSpPr>
        <p:spPr>
          <a:xfrm>
            <a:off x="749309" y="1752035"/>
            <a:ext cx="7223759" cy="369332"/>
          </a:xfrm>
          <a:prstGeom prst="rect">
            <a:avLst/>
          </a:prstGeom>
          <a:noFill/>
        </p:spPr>
        <p:txBody>
          <a:bodyPr wrap="square">
            <a:spAutoFit/>
          </a:bodyPr>
          <a:lstStyle/>
          <a:p>
            <a:r>
              <a:rPr lang="en-US" b="1" i="0" dirty="0" err="1">
                <a:solidFill>
                  <a:srgbClr val="DD3333"/>
                </a:solidFill>
                <a:effectLst/>
                <a:latin typeface="Open Sans" panose="020B0606030504020204" pitchFamily="34" charset="0"/>
              </a:rPr>
              <a:t>Tại</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sao</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lập</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trình</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viên</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nên</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sử</a:t>
            </a:r>
            <a:r>
              <a:rPr lang="en-US" b="1" i="0" dirty="0">
                <a:solidFill>
                  <a:srgbClr val="DD3333"/>
                </a:solidFill>
                <a:effectLst/>
                <a:latin typeface="Open Sans" panose="020B0606030504020204" pitchFamily="34" charset="0"/>
              </a:rPr>
              <a:t> dụng ChatGPT</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23459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17</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76385" y="887104"/>
            <a:ext cx="5184544" cy="584775"/>
          </a:xfrm>
          <a:prstGeom prst="rect">
            <a:avLst/>
          </a:prstGeom>
          <a:noFill/>
        </p:spPr>
        <p:txBody>
          <a:bodyPr wrap="square" rtlCol="0">
            <a:spAutoFit/>
          </a:bodyPr>
          <a:lstStyle/>
          <a:p>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Công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nghệ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thông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tin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49309" y="1752035"/>
            <a:ext cx="7223759" cy="369332"/>
          </a:xfrm>
          <a:prstGeom prst="rect">
            <a:avLst/>
          </a:prstGeom>
          <a:noFill/>
        </p:spPr>
        <p:txBody>
          <a:bodyPr wrap="square">
            <a:spAutoFit/>
          </a:bodyPr>
          <a:lstStyle/>
          <a:p>
            <a:r>
              <a:rPr lang="en-US" b="1" i="0" dirty="0">
                <a:solidFill>
                  <a:srgbClr val="DD3333"/>
                </a:solidFill>
                <a:effectLst/>
                <a:latin typeface="Open Sans" panose="020B0606030504020204" pitchFamily="34" charset="0"/>
              </a:rPr>
              <a:t>Fix bug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686B08E2-A719-CA07-8645-3A997C8248F0}"/>
              </a:ext>
            </a:extLst>
          </p:cNvPr>
          <p:cNvPicPr>
            <a:picLocks noChangeAspect="1"/>
          </p:cNvPicPr>
          <p:nvPr/>
        </p:nvPicPr>
        <p:blipFill>
          <a:blip r:embed="rId6"/>
          <a:stretch>
            <a:fillRect/>
          </a:stretch>
        </p:blipFill>
        <p:spPr>
          <a:xfrm>
            <a:off x="5606775" y="1027040"/>
            <a:ext cx="4125701" cy="4943856"/>
          </a:xfrm>
          <a:prstGeom prst="rect">
            <a:avLst/>
          </a:prstGeom>
        </p:spPr>
      </p:pic>
      <p:pic>
        <p:nvPicPr>
          <p:cNvPr id="3" name="Picture 2">
            <a:extLst>
              <a:ext uri="{FF2B5EF4-FFF2-40B4-BE49-F238E27FC236}">
                <a16:creationId xmlns:a16="http://schemas.microsoft.com/office/drawing/2014/main" id="{2C2E7FA0-4D91-D923-DFC5-92AA9E2A0BFB}"/>
              </a:ext>
            </a:extLst>
          </p:cNvPr>
          <p:cNvPicPr>
            <a:picLocks noChangeAspect="1"/>
          </p:cNvPicPr>
          <p:nvPr/>
        </p:nvPicPr>
        <p:blipFill>
          <a:blip r:embed="rId7"/>
          <a:stretch>
            <a:fillRect/>
          </a:stretch>
        </p:blipFill>
        <p:spPr>
          <a:xfrm>
            <a:off x="642626" y="2283411"/>
            <a:ext cx="4778938" cy="1744925"/>
          </a:xfrm>
          <a:prstGeom prst="rect">
            <a:avLst/>
          </a:prstGeom>
        </p:spPr>
      </p:pic>
    </p:spTree>
    <p:extLst>
      <p:ext uri="{BB962C8B-B14F-4D97-AF65-F5344CB8AC3E}">
        <p14:creationId xmlns:p14="http://schemas.microsoft.com/office/powerpoint/2010/main" val="284553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18</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584775"/>
          </a:xfrm>
          <a:prstGeom prst="rect">
            <a:avLst/>
          </a:prstGeom>
          <a:noFill/>
        </p:spPr>
        <p:txBody>
          <a:bodyPr wrap="square" rtlCol="0">
            <a:spAutoFit/>
          </a:bodyPr>
          <a:lstStyle/>
          <a:p>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Công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nghệ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thông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tin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49310" y="1752035"/>
            <a:ext cx="1432528" cy="369332"/>
          </a:xfrm>
          <a:prstGeom prst="rect">
            <a:avLst/>
          </a:prstGeom>
          <a:noFill/>
        </p:spPr>
        <p:txBody>
          <a:bodyPr wrap="square">
            <a:spAutoFit/>
          </a:bodyPr>
          <a:lstStyle/>
          <a:p>
            <a:r>
              <a:rPr lang="en-US" b="1" i="0" dirty="0">
                <a:solidFill>
                  <a:srgbClr val="DD3333"/>
                </a:solidFill>
                <a:effectLst/>
                <a:latin typeface="Open Sans" panose="020B0606030504020204" pitchFamily="34" charset="0"/>
              </a:rPr>
              <a:t>Check log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ABE0B567-2619-9FD6-03F8-7320F9F527D3}"/>
              </a:ext>
            </a:extLst>
          </p:cNvPr>
          <p:cNvPicPr>
            <a:picLocks noChangeAspect="1"/>
          </p:cNvPicPr>
          <p:nvPr/>
        </p:nvPicPr>
        <p:blipFill>
          <a:blip r:embed="rId6"/>
          <a:stretch>
            <a:fillRect/>
          </a:stretch>
        </p:blipFill>
        <p:spPr>
          <a:xfrm>
            <a:off x="2561128" y="1695621"/>
            <a:ext cx="6745259" cy="3143079"/>
          </a:xfrm>
          <a:prstGeom prst="rect">
            <a:avLst/>
          </a:prstGeom>
        </p:spPr>
      </p:pic>
    </p:spTree>
    <p:extLst>
      <p:ext uri="{BB962C8B-B14F-4D97-AF65-F5344CB8AC3E}">
        <p14:creationId xmlns:p14="http://schemas.microsoft.com/office/powerpoint/2010/main" val="3220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19</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584775"/>
          </a:xfrm>
          <a:prstGeom prst="rect">
            <a:avLst/>
          </a:prstGeom>
          <a:noFill/>
        </p:spPr>
        <p:txBody>
          <a:bodyPr wrap="square" rtlCol="0">
            <a:spAutoFit/>
          </a:bodyPr>
          <a:lstStyle/>
          <a:p>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Công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nghệ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thông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tin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49309" y="1752035"/>
            <a:ext cx="2609089" cy="369332"/>
          </a:xfrm>
          <a:prstGeom prst="rect">
            <a:avLst/>
          </a:prstGeom>
          <a:noFill/>
        </p:spPr>
        <p:txBody>
          <a:bodyPr wrap="square">
            <a:spAutoFit/>
          </a:bodyPr>
          <a:lstStyle/>
          <a:p>
            <a:r>
              <a:rPr lang="en-US" b="1" i="0" dirty="0" err="1">
                <a:solidFill>
                  <a:srgbClr val="DD3333"/>
                </a:solidFill>
                <a:effectLst/>
                <a:latin typeface="Open Sans" panose="020B0606030504020204" pitchFamily="34" charset="0"/>
              </a:rPr>
              <a:t>Bách</a:t>
            </a:r>
            <a:r>
              <a:rPr lang="en-US" b="1" i="0" dirty="0">
                <a:solidFill>
                  <a:srgbClr val="DD3333"/>
                </a:solidFill>
                <a:effectLst/>
                <a:latin typeface="Open Sans" panose="020B0606030504020204" pitchFamily="34" charset="0"/>
              </a:rPr>
              <a:t> khoa </a:t>
            </a:r>
            <a:r>
              <a:rPr lang="en-US" b="1" i="0" dirty="0" err="1">
                <a:solidFill>
                  <a:srgbClr val="DD3333"/>
                </a:solidFill>
                <a:effectLst/>
                <a:latin typeface="Open Sans" panose="020B0606030504020204" pitchFamily="34" charset="0"/>
              </a:rPr>
              <a:t>toàn</a:t>
            </a:r>
            <a:r>
              <a:rPr lang="en-US" b="1" i="0" dirty="0">
                <a:solidFill>
                  <a:srgbClr val="DD3333"/>
                </a:solidFill>
                <a:effectLst/>
                <a:latin typeface="Open Sans" panose="020B0606030504020204" pitchFamily="34" charset="0"/>
              </a:rPr>
              <a:t> </a:t>
            </a:r>
            <a:r>
              <a:rPr lang="en-US" b="1" i="0" dirty="0" err="1">
                <a:solidFill>
                  <a:srgbClr val="DD3333"/>
                </a:solidFill>
                <a:effectLst/>
                <a:latin typeface="Open Sans" panose="020B0606030504020204" pitchFamily="34" charset="0"/>
              </a:rPr>
              <a:t>thư</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4C9A0341-5387-C18B-EC24-62956C702E6B}"/>
              </a:ext>
            </a:extLst>
          </p:cNvPr>
          <p:cNvPicPr>
            <a:picLocks noChangeAspect="1"/>
          </p:cNvPicPr>
          <p:nvPr/>
        </p:nvPicPr>
        <p:blipFill>
          <a:blip r:embed="rId6"/>
          <a:stretch>
            <a:fillRect/>
          </a:stretch>
        </p:blipFill>
        <p:spPr>
          <a:xfrm>
            <a:off x="3892512" y="1752035"/>
            <a:ext cx="4857278" cy="4486808"/>
          </a:xfrm>
          <a:prstGeom prst="rect">
            <a:avLst/>
          </a:prstGeom>
        </p:spPr>
      </p:pic>
    </p:spTree>
    <p:extLst>
      <p:ext uri="{BB962C8B-B14F-4D97-AF65-F5344CB8AC3E}">
        <p14:creationId xmlns:p14="http://schemas.microsoft.com/office/powerpoint/2010/main" val="401617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11994" y="309052"/>
            <a:ext cx="4842016" cy="7574235"/>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2</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2" name="CuadroTexto 350">
            <a:extLst>
              <a:ext uri="{FF2B5EF4-FFF2-40B4-BE49-F238E27FC236}">
                <a16:creationId xmlns:a16="http://schemas.microsoft.com/office/drawing/2014/main" id="{9E760A24-7A0F-57E9-B903-BCFA0B6DBFA2}"/>
              </a:ext>
            </a:extLst>
          </p:cNvPr>
          <p:cNvSpPr txBox="1"/>
          <p:nvPr/>
        </p:nvSpPr>
        <p:spPr>
          <a:xfrm>
            <a:off x="523455" y="1090387"/>
            <a:ext cx="21150423" cy="584775"/>
          </a:xfrm>
          <a:prstGeom prst="rect">
            <a:avLst/>
          </a:prstGeom>
          <a:noFill/>
        </p:spPr>
        <p:txBody>
          <a:bodyPr wrap="square" rtlCol="0">
            <a:spAutoFit/>
          </a:bodyPr>
          <a:lstStyle/>
          <a:p>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Cùng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tìm</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hiểu</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về</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siêu</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trí</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tuệ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nhân</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tạo</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ChatGPT</a:t>
            </a:r>
            <a:endParaRPr lang="en-US" sz="32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3" name="CuadroTexto 351">
            <a:extLst>
              <a:ext uri="{FF2B5EF4-FFF2-40B4-BE49-F238E27FC236}">
                <a16:creationId xmlns:a16="http://schemas.microsoft.com/office/drawing/2014/main" id="{0640E394-33F2-75AD-ED17-FE36EE96BAAD}"/>
              </a:ext>
            </a:extLst>
          </p:cNvPr>
          <p:cNvSpPr txBox="1"/>
          <p:nvPr/>
        </p:nvSpPr>
        <p:spPr>
          <a:xfrm>
            <a:off x="523455" y="2066052"/>
            <a:ext cx="8836677"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vi-VN" sz="1400" dirty="0">
                <a:solidFill>
                  <a:srgbClr val="333333"/>
                </a:solidFill>
                <a:effectLst/>
                <a:latin typeface="+mj-lt"/>
                <a:ea typeface="Lato Light" panose="020F0502020204030203" pitchFamily="34" charset="0"/>
                <a:cs typeface="Lato Light" panose="020F0502020204030203" pitchFamily="34" charset="0"/>
              </a:rPr>
              <a:t>Chỉ mới ra mắt gần đây, thế nhưng ChatGPT đã được lan truyền rộng rãi và nhận nhiều đánh giá tích cực từ người dùng. ChatGPT có thể trả lời chi tiết và lưu loát trên nhiều lĩnh vực khác nhau, chính vì thế nhiều người cho rằng công nghệ này sẽ khiến Google phải "e dè". </a:t>
            </a:r>
            <a:endParaRPr lang="en-US" sz="1400" dirty="0">
              <a:solidFill>
                <a:srgbClr val="333333"/>
              </a:solidFill>
              <a:effectLst/>
              <a:latin typeface="+mj-lt"/>
              <a:ea typeface="Lato Light" panose="020F0502020204030203" pitchFamily="34" charset="0"/>
              <a:cs typeface="Lato Light" panose="020F0502020204030203" pitchFamily="34" charset="0"/>
            </a:endParaRPr>
          </a:p>
          <a:p>
            <a:pPr algn="l"/>
            <a:endParaRPr lang="en-US" sz="1400" dirty="0">
              <a:solidFill>
                <a:srgbClr val="333333"/>
              </a:solidFill>
              <a:latin typeface="+mj-lt"/>
              <a:ea typeface="Lato Light" panose="020F0502020204030203" pitchFamily="34" charset="0"/>
              <a:cs typeface="Lato Light" panose="020F0502020204030203" pitchFamily="34" charset="0"/>
            </a:endParaRPr>
          </a:p>
          <a:p>
            <a:pPr algn="l"/>
            <a:r>
              <a:rPr lang="vi-VN" sz="1400" dirty="0">
                <a:solidFill>
                  <a:srgbClr val="333333"/>
                </a:solidFill>
                <a:effectLst/>
                <a:latin typeface="+mj-lt"/>
                <a:ea typeface="Lato Light" panose="020F0502020204030203" pitchFamily="34" charset="0"/>
                <a:cs typeface="Lato Light" panose="020F0502020204030203" pitchFamily="34" charset="0"/>
              </a:rPr>
              <a:t>Vậy ChatGPT là gì? </a:t>
            </a:r>
          </a:p>
        </p:txBody>
      </p:sp>
      <p:sp>
        <p:nvSpPr>
          <p:cNvPr id="32" name="CuadroTexto 395">
            <a:extLst>
              <a:ext uri="{FF2B5EF4-FFF2-40B4-BE49-F238E27FC236}">
                <a16:creationId xmlns:a16="http://schemas.microsoft.com/office/drawing/2014/main" id="{BF3A9250-380C-0ADB-6675-01BD97CF82CD}"/>
              </a:ext>
            </a:extLst>
          </p:cNvPr>
          <p:cNvSpPr txBox="1"/>
          <p:nvPr/>
        </p:nvSpPr>
        <p:spPr>
          <a:xfrm>
            <a:off x="4655820" y="5216695"/>
            <a:ext cx="4430123" cy="369332"/>
          </a:xfrm>
          <a:prstGeom prst="rect">
            <a:avLst/>
          </a:prstGeom>
          <a:noFill/>
        </p:spPr>
        <p:txBody>
          <a:bodyPr wrap="square" rtlCol="0">
            <a:spAutoFit/>
          </a:bodyPr>
          <a:lstStyle/>
          <a:p>
            <a:r>
              <a:rPr lang="en-US" b="1" dirty="0" err="1">
                <a:solidFill>
                  <a:schemeClr val="tx2"/>
                </a:solidFill>
                <a:latin typeface="Poppins SemiBold" pitchFamily="2" charset="77"/>
                <a:ea typeface="Lato Semibold" panose="020F0502020204030203" pitchFamily="34" charset="0"/>
                <a:cs typeface="Poppins SemiBold" pitchFamily="2" charset="77"/>
              </a:rPr>
              <a:t>Nhanh</a:t>
            </a:r>
            <a:r>
              <a:rPr lang="en-US" b="1" dirty="0">
                <a:solidFill>
                  <a:schemeClr val="tx2"/>
                </a:solidFill>
                <a:latin typeface="Poppins SemiBold" pitchFamily="2" charset="77"/>
                <a:ea typeface="Lato Semibold" panose="020F0502020204030203" pitchFamily="34" charset="0"/>
                <a:cs typeface="Poppins SemiBold" pitchFamily="2" charset="77"/>
              </a:rPr>
              <a:t> </a:t>
            </a:r>
            <a:r>
              <a:rPr lang="en-US" b="1" dirty="0" err="1">
                <a:solidFill>
                  <a:schemeClr val="tx2"/>
                </a:solidFill>
                <a:latin typeface="Poppins SemiBold" pitchFamily="2" charset="77"/>
                <a:ea typeface="Lato Semibold" panose="020F0502020204030203" pitchFamily="34" charset="0"/>
                <a:cs typeface="Poppins SemiBold" pitchFamily="2" charset="77"/>
              </a:rPr>
              <a:t>chóng</a:t>
            </a:r>
            <a:endParaRPr lang="en-US" b="1" dirty="0">
              <a:solidFill>
                <a:schemeClr val="tx2"/>
              </a:solidFill>
              <a:latin typeface="Poppins SemiBold" pitchFamily="2" charset="77"/>
              <a:ea typeface="Lato Semibold" panose="020F0502020204030203" pitchFamily="34" charset="0"/>
              <a:cs typeface="Poppins SemiBold" pitchFamily="2" charset="77"/>
            </a:endParaRPr>
          </a:p>
        </p:txBody>
      </p:sp>
      <p:sp>
        <p:nvSpPr>
          <p:cNvPr id="33" name="CuadroTexto 395">
            <a:extLst>
              <a:ext uri="{FF2B5EF4-FFF2-40B4-BE49-F238E27FC236}">
                <a16:creationId xmlns:a16="http://schemas.microsoft.com/office/drawing/2014/main" id="{10A3C775-13BB-F600-D3C9-99783F34E673}"/>
              </a:ext>
            </a:extLst>
          </p:cNvPr>
          <p:cNvSpPr txBox="1"/>
          <p:nvPr/>
        </p:nvSpPr>
        <p:spPr>
          <a:xfrm>
            <a:off x="4623086" y="3752949"/>
            <a:ext cx="1951671" cy="369332"/>
          </a:xfrm>
          <a:prstGeom prst="rect">
            <a:avLst/>
          </a:prstGeom>
          <a:noFill/>
        </p:spPr>
        <p:txBody>
          <a:bodyPr wrap="square" rtlCol="0">
            <a:spAutoFit/>
          </a:bodyPr>
          <a:lstStyle/>
          <a:p>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Tiếp</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cận</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dễ</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dàng</a:t>
            </a:r>
            <a:endParaRPr lang="en-US"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grpSp>
        <p:nvGrpSpPr>
          <p:cNvPr id="34" name="Group 33">
            <a:extLst>
              <a:ext uri="{FF2B5EF4-FFF2-40B4-BE49-F238E27FC236}">
                <a16:creationId xmlns:a16="http://schemas.microsoft.com/office/drawing/2014/main" id="{B1833432-A4FD-57DF-1FB4-F6DBFE5F6D5D}"/>
              </a:ext>
            </a:extLst>
          </p:cNvPr>
          <p:cNvGrpSpPr/>
          <p:nvPr/>
        </p:nvGrpSpPr>
        <p:grpSpPr>
          <a:xfrm>
            <a:off x="3725489" y="5059967"/>
            <a:ext cx="706811" cy="706811"/>
            <a:chOff x="10895865" y="8697789"/>
            <a:chExt cx="2228373" cy="2228373"/>
          </a:xfrm>
        </p:grpSpPr>
        <p:sp>
          <p:nvSpPr>
            <p:cNvPr id="35" name="Freeform 350">
              <a:extLst>
                <a:ext uri="{FF2B5EF4-FFF2-40B4-BE49-F238E27FC236}">
                  <a16:creationId xmlns:a16="http://schemas.microsoft.com/office/drawing/2014/main" id="{1C440B63-D64B-A5A2-B400-E31D7F472ABA}"/>
                </a:ext>
              </a:extLst>
            </p:cNvPr>
            <p:cNvSpPr>
              <a:spLocks noChangeArrowheads="1"/>
            </p:cNvSpPr>
            <p:nvPr/>
          </p:nvSpPr>
          <p:spPr bwMode="auto">
            <a:xfrm>
              <a:off x="10895865" y="8697789"/>
              <a:ext cx="2228373" cy="2228373"/>
            </a:xfrm>
            <a:custGeom>
              <a:avLst/>
              <a:gdLst>
                <a:gd name="T0" fmla="*/ 1477 w 1478"/>
                <a:gd name="T1" fmla="*/ 733 h 1477"/>
                <a:gd name="T2" fmla="*/ 1477 w 1478"/>
                <a:gd name="T3" fmla="*/ 733 h 1477"/>
                <a:gd name="T4" fmla="*/ 734 w 1478"/>
                <a:gd name="T5" fmla="*/ 1476 h 1477"/>
                <a:gd name="T6" fmla="*/ 0 w 1478"/>
                <a:gd name="T7" fmla="*/ 733 h 1477"/>
                <a:gd name="T8" fmla="*/ 734 w 1478"/>
                <a:gd name="T9" fmla="*/ 0 h 1477"/>
                <a:gd name="T10" fmla="*/ 1477 w 1478"/>
                <a:gd name="T11" fmla="*/ 733 h 1477"/>
              </a:gdLst>
              <a:ahLst/>
              <a:cxnLst>
                <a:cxn ang="0">
                  <a:pos x="T0" y="T1"/>
                </a:cxn>
                <a:cxn ang="0">
                  <a:pos x="T2" y="T3"/>
                </a:cxn>
                <a:cxn ang="0">
                  <a:pos x="T4" y="T5"/>
                </a:cxn>
                <a:cxn ang="0">
                  <a:pos x="T6" y="T7"/>
                </a:cxn>
                <a:cxn ang="0">
                  <a:pos x="T8" y="T9"/>
                </a:cxn>
                <a:cxn ang="0">
                  <a:pos x="T10" y="T11"/>
                </a:cxn>
              </a:cxnLst>
              <a:rect l="0" t="0" r="r" b="b"/>
              <a:pathLst>
                <a:path w="1478" h="1477">
                  <a:moveTo>
                    <a:pt x="1477" y="733"/>
                  </a:moveTo>
                  <a:lnTo>
                    <a:pt x="1477" y="733"/>
                  </a:lnTo>
                  <a:cubicBezTo>
                    <a:pt x="1477" y="1140"/>
                    <a:pt x="1141" y="1476"/>
                    <a:pt x="734" y="1476"/>
                  </a:cubicBezTo>
                  <a:cubicBezTo>
                    <a:pt x="326" y="1476"/>
                    <a:pt x="0" y="1140"/>
                    <a:pt x="0" y="733"/>
                  </a:cubicBezTo>
                  <a:cubicBezTo>
                    <a:pt x="0" y="325"/>
                    <a:pt x="326" y="0"/>
                    <a:pt x="734" y="0"/>
                  </a:cubicBezTo>
                  <a:cubicBezTo>
                    <a:pt x="1141" y="0"/>
                    <a:pt x="1477" y="325"/>
                    <a:pt x="1477" y="733"/>
                  </a:cubicBezTo>
                </a:path>
              </a:pathLst>
            </a:custGeom>
            <a:solidFill>
              <a:schemeClr val="accent2"/>
            </a:solidFill>
            <a:ln>
              <a:noFill/>
            </a:ln>
            <a:effectLst/>
          </p:spPr>
          <p:txBody>
            <a:bodyPr wrap="none" anchor="ctr"/>
            <a:lstStyle/>
            <a:p>
              <a:endParaRPr lang="es-MX"/>
            </a:p>
          </p:txBody>
        </p:sp>
        <p:grpSp>
          <p:nvGrpSpPr>
            <p:cNvPr id="36" name="Gráfico 48">
              <a:extLst>
                <a:ext uri="{FF2B5EF4-FFF2-40B4-BE49-F238E27FC236}">
                  <a16:creationId xmlns:a16="http://schemas.microsoft.com/office/drawing/2014/main" id="{03F9680A-3669-0BFA-A2FF-1F2FAAA57DE3}"/>
                </a:ext>
              </a:extLst>
            </p:cNvPr>
            <p:cNvGrpSpPr/>
            <p:nvPr/>
          </p:nvGrpSpPr>
          <p:grpSpPr>
            <a:xfrm>
              <a:off x="11412184" y="9199379"/>
              <a:ext cx="1225196" cy="1225191"/>
              <a:chOff x="1719249" y="239858"/>
              <a:chExt cx="597977" cy="597977"/>
            </a:xfrm>
            <a:solidFill>
              <a:schemeClr val="bg1"/>
            </a:solidFill>
          </p:grpSpPr>
          <p:sp>
            <p:nvSpPr>
              <p:cNvPr id="37" name="Forma libre 288">
                <a:extLst>
                  <a:ext uri="{FF2B5EF4-FFF2-40B4-BE49-F238E27FC236}">
                    <a16:creationId xmlns:a16="http://schemas.microsoft.com/office/drawing/2014/main" id="{6B526CD9-7565-9B77-2ED4-02993C168A4C}"/>
                  </a:ext>
                </a:extLst>
              </p:cNvPr>
              <p:cNvSpPr/>
              <p:nvPr/>
            </p:nvSpPr>
            <p:spPr>
              <a:xfrm>
                <a:off x="1718373" y="238981"/>
                <a:ext cx="599145" cy="599145"/>
              </a:xfrm>
              <a:custGeom>
                <a:avLst/>
                <a:gdLst>
                  <a:gd name="connsiteX0" fmla="*/ 597710 w 599144"/>
                  <a:gd name="connsiteY0" fmla="*/ 107778 h 599144"/>
                  <a:gd name="connsiteX1" fmla="*/ 588415 w 599144"/>
                  <a:gd name="connsiteY1" fmla="*/ 100697 h 599144"/>
                  <a:gd name="connsiteX2" fmla="*/ 520456 w 599144"/>
                  <a:gd name="connsiteY2" fmla="*/ 79272 h 599144"/>
                  <a:gd name="connsiteX3" fmla="*/ 499020 w 599144"/>
                  <a:gd name="connsiteY3" fmla="*/ 11326 h 599144"/>
                  <a:gd name="connsiteX4" fmla="*/ 491963 w 599144"/>
                  <a:gd name="connsiteY4" fmla="*/ 2019 h 599144"/>
                  <a:gd name="connsiteX5" fmla="*/ 480284 w 599144"/>
                  <a:gd name="connsiteY5" fmla="*/ 2676 h 599144"/>
                  <a:gd name="connsiteX6" fmla="*/ 424442 w 599144"/>
                  <a:gd name="connsiteY6" fmla="*/ 88081 h 599144"/>
                  <a:gd name="connsiteX7" fmla="*/ 424442 w 599144"/>
                  <a:gd name="connsiteY7" fmla="*/ 132049 h 599144"/>
                  <a:gd name="connsiteX8" fmla="*/ 299864 w 599144"/>
                  <a:gd name="connsiteY8" fmla="*/ 262490 h 599144"/>
                  <a:gd name="connsiteX9" fmla="*/ 299864 w 599144"/>
                  <a:gd name="connsiteY9" fmla="*/ 263894 h 599144"/>
                  <a:gd name="connsiteX10" fmla="*/ 299864 w 599144"/>
                  <a:gd name="connsiteY10" fmla="*/ 277090 h 599144"/>
                  <a:gd name="connsiteX11" fmla="*/ 296215 w 599144"/>
                  <a:gd name="connsiteY11" fmla="*/ 285898 h 599144"/>
                  <a:gd name="connsiteX12" fmla="*/ 241225 w 599144"/>
                  <a:gd name="connsiteY12" fmla="*/ 340887 h 599144"/>
                  <a:gd name="connsiteX13" fmla="*/ 232417 w 599144"/>
                  <a:gd name="connsiteY13" fmla="*/ 344537 h 599144"/>
                  <a:gd name="connsiteX14" fmla="*/ 223608 w 599144"/>
                  <a:gd name="connsiteY14" fmla="*/ 340887 h 599144"/>
                  <a:gd name="connsiteX15" fmla="*/ 223608 w 599144"/>
                  <a:gd name="connsiteY15" fmla="*/ 323272 h 599144"/>
                  <a:gd name="connsiteX16" fmla="*/ 274948 w 599144"/>
                  <a:gd name="connsiteY16" fmla="*/ 271932 h 599144"/>
                  <a:gd name="connsiteX17" fmla="*/ 274948 w 599144"/>
                  <a:gd name="connsiteY17" fmla="*/ 262492 h 599144"/>
                  <a:gd name="connsiteX18" fmla="*/ 275653 w 599144"/>
                  <a:gd name="connsiteY18" fmla="*/ 253792 h 599144"/>
                  <a:gd name="connsiteX19" fmla="*/ 250031 w 599144"/>
                  <a:gd name="connsiteY19" fmla="*/ 250035 h 599144"/>
                  <a:gd name="connsiteX20" fmla="*/ 150369 w 599144"/>
                  <a:gd name="connsiteY20" fmla="*/ 349697 h 599144"/>
                  <a:gd name="connsiteX21" fmla="*/ 250034 w 599144"/>
                  <a:gd name="connsiteY21" fmla="*/ 449359 h 599144"/>
                  <a:gd name="connsiteX22" fmla="*/ 349696 w 599144"/>
                  <a:gd name="connsiteY22" fmla="*/ 349697 h 599144"/>
                  <a:gd name="connsiteX23" fmla="*/ 336079 w 599144"/>
                  <a:gd name="connsiteY23" fmla="*/ 299865 h 599144"/>
                  <a:gd name="connsiteX24" fmla="*/ 337238 w 599144"/>
                  <a:gd name="connsiteY24" fmla="*/ 299865 h 599144"/>
                  <a:gd name="connsiteX25" fmla="*/ 396204 w 599144"/>
                  <a:gd name="connsiteY25" fmla="*/ 255815 h 599144"/>
                  <a:gd name="connsiteX26" fmla="*/ 424442 w 599144"/>
                  <a:gd name="connsiteY26" fmla="*/ 349697 h 599144"/>
                  <a:gd name="connsiteX27" fmla="*/ 250033 w 599144"/>
                  <a:gd name="connsiteY27" fmla="*/ 524107 h 599144"/>
                  <a:gd name="connsiteX28" fmla="*/ 75623 w 599144"/>
                  <a:gd name="connsiteY28" fmla="*/ 349696 h 599144"/>
                  <a:gd name="connsiteX29" fmla="*/ 250033 w 599144"/>
                  <a:gd name="connsiteY29" fmla="*/ 175286 h 599144"/>
                  <a:gd name="connsiteX30" fmla="*/ 321107 w 599144"/>
                  <a:gd name="connsiteY30" fmla="*/ 191030 h 599144"/>
                  <a:gd name="connsiteX31" fmla="*/ 379693 w 599144"/>
                  <a:gd name="connsiteY31" fmla="*/ 137229 h 599144"/>
                  <a:gd name="connsiteX32" fmla="*/ 250033 w 599144"/>
                  <a:gd name="connsiteY32" fmla="*/ 100539 h 599144"/>
                  <a:gd name="connsiteX33" fmla="*/ 876 w 599144"/>
                  <a:gd name="connsiteY33" fmla="*/ 349696 h 599144"/>
                  <a:gd name="connsiteX34" fmla="*/ 250034 w 599144"/>
                  <a:gd name="connsiteY34" fmla="*/ 598854 h 599144"/>
                  <a:gd name="connsiteX35" fmla="*/ 499191 w 599144"/>
                  <a:gd name="connsiteY35" fmla="*/ 349697 h 599144"/>
                  <a:gd name="connsiteX36" fmla="*/ 447902 w 599144"/>
                  <a:gd name="connsiteY36" fmla="*/ 198773 h 599144"/>
                  <a:gd name="connsiteX37" fmla="*/ 467681 w 599144"/>
                  <a:gd name="connsiteY37" fmla="*/ 175287 h 599144"/>
                  <a:gd name="connsiteX38" fmla="*/ 511649 w 599144"/>
                  <a:gd name="connsiteY38" fmla="*/ 175287 h 599144"/>
                  <a:gd name="connsiteX39" fmla="*/ 597053 w 599144"/>
                  <a:gd name="connsiteY39" fmla="*/ 119434 h 599144"/>
                  <a:gd name="connsiteX40" fmla="*/ 597710 w 599144"/>
                  <a:gd name="connsiteY40" fmla="*/ 107778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144" h="599144">
                    <a:moveTo>
                      <a:pt x="597710" y="107778"/>
                    </a:moveTo>
                    <a:cubicBezTo>
                      <a:pt x="595982" y="104018"/>
                      <a:pt x="592478" y="101366"/>
                      <a:pt x="588415" y="100697"/>
                    </a:cubicBezTo>
                    <a:cubicBezTo>
                      <a:pt x="565300" y="96913"/>
                      <a:pt x="528948" y="87764"/>
                      <a:pt x="520456" y="79272"/>
                    </a:cubicBezTo>
                    <a:cubicBezTo>
                      <a:pt x="511964" y="70780"/>
                      <a:pt x="502816" y="34417"/>
                      <a:pt x="499020" y="11326"/>
                    </a:cubicBezTo>
                    <a:cubicBezTo>
                      <a:pt x="498362" y="7238"/>
                      <a:pt x="495711" y="3759"/>
                      <a:pt x="491963" y="2019"/>
                    </a:cubicBezTo>
                    <a:cubicBezTo>
                      <a:pt x="488168" y="279"/>
                      <a:pt x="483837" y="547"/>
                      <a:pt x="480284" y="2676"/>
                    </a:cubicBezTo>
                    <a:cubicBezTo>
                      <a:pt x="477997" y="4051"/>
                      <a:pt x="424442" y="37009"/>
                      <a:pt x="424442" y="88081"/>
                    </a:cubicBezTo>
                    <a:lnTo>
                      <a:pt x="424442" y="132049"/>
                    </a:lnTo>
                    <a:cubicBezTo>
                      <a:pt x="366534" y="180068"/>
                      <a:pt x="299864" y="240203"/>
                      <a:pt x="299864" y="262490"/>
                    </a:cubicBezTo>
                    <a:lnTo>
                      <a:pt x="299864" y="263894"/>
                    </a:lnTo>
                    <a:lnTo>
                      <a:pt x="299864" y="277090"/>
                    </a:lnTo>
                    <a:cubicBezTo>
                      <a:pt x="299864" y="280398"/>
                      <a:pt x="298551" y="283562"/>
                      <a:pt x="296215" y="285898"/>
                    </a:cubicBezTo>
                    <a:lnTo>
                      <a:pt x="241225" y="340887"/>
                    </a:lnTo>
                    <a:cubicBezTo>
                      <a:pt x="238793" y="343320"/>
                      <a:pt x="235604" y="344537"/>
                      <a:pt x="232417" y="344537"/>
                    </a:cubicBezTo>
                    <a:cubicBezTo>
                      <a:pt x="229230" y="344537"/>
                      <a:pt x="226042" y="343320"/>
                      <a:pt x="223608" y="340887"/>
                    </a:cubicBezTo>
                    <a:cubicBezTo>
                      <a:pt x="218742" y="336021"/>
                      <a:pt x="218742" y="328137"/>
                      <a:pt x="223608" y="323272"/>
                    </a:cubicBezTo>
                    <a:lnTo>
                      <a:pt x="274948" y="271932"/>
                    </a:lnTo>
                    <a:lnTo>
                      <a:pt x="274948" y="262492"/>
                    </a:lnTo>
                    <a:cubicBezTo>
                      <a:pt x="274948" y="260020"/>
                      <a:pt x="274992" y="257216"/>
                      <a:pt x="275653" y="253792"/>
                    </a:cubicBezTo>
                    <a:cubicBezTo>
                      <a:pt x="267428" y="251587"/>
                      <a:pt x="258945" y="250035"/>
                      <a:pt x="250031" y="250035"/>
                    </a:cubicBezTo>
                    <a:cubicBezTo>
                      <a:pt x="195065" y="250035"/>
                      <a:pt x="150369" y="294744"/>
                      <a:pt x="150369" y="349697"/>
                    </a:cubicBezTo>
                    <a:cubicBezTo>
                      <a:pt x="150369" y="404650"/>
                      <a:pt x="195068" y="449359"/>
                      <a:pt x="250034" y="449359"/>
                    </a:cubicBezTo>
                    <a:cubicBezTo>
                      <a:pt x="305000" y="449359"/>
                      <a:pt x="349696" y="404650"/>
                      <a:pt x="349696" y="349697"/>
                    </a:cubicBezTo>
                    <a:cubicBezTo>
                      <a:pt x="349696" y="331479"/>
                      <a:pt x="344706" y="314488"/>
                      <a:pt x="336079" y="299865"/>
                    </a:cubicBezTo>
                    <a:lnTo>
                      <a:pt x="337238" y="299865"/>
                    </a:lnTo>
                    <a:cubicBezTo>
                      <a:pt x="348903" y="299865"/>
                      <a:pt x="370968" y="281528"/>
                      <a:pt x="396204" y="255815"/>
                    </a:cubicBezTo>
                    <a:cubicBezTo>
                      <a:pt x="414398" y="284000"/>
                      <a:pt x="424442" y="316084"/>
                      <a:pt x="424442" y="349697"/>
                    </a:cubicBezTo>
                    <a:cubicBezTo>
                      <a:pt x="424442" y="445869"/>
                      <a:pt x="346191" y="524107"/>
                      <a:pt x="250033" y="524107"/>
                    </a:cubicBezTo>
                    <a:cubicBezTo>
                      <a:pt x="153874" y="524107"/>
                      <a:pt x="75623" y="445867"/>
                      <a:pt x="75623" y="349696"/>
                    </a:cubicBezTo>
                    <a:cubicBezTo>
                      <a:pt x="75623" y="253524"/>
                      <a:pt x="153874" y="175286"/>
                      <a:pt x="250033" y="175286"/>
                    </a:cubicBezTo>
                    <a:cubicBezTo>
                      <a:pt x="274866" y="175286"/>
                      <a:pt x="298827" y="180966"/>
                      <a:pt x="321107" y="191030"/>
                    </a:cubicBezTo>
                    <a:cubicBezTo>
                      <a:pt x="335615" y="176451"/>
                      <a:pt x="354568" y="158857"/>
                      <a:pt x="379693" y="137229"/>
                    </a:cubicBezTo>
                    <a:cubicBezTo>
                      <a:pt x="340810" y="113503"/>
                      <a:pt x="295948" y="100539"/>
                      <a:pt x="250033" y="100539"/>
                    </a:cubicBezTo>
                    <a:cubicBezTo>
                      <a:pt x="112657" y="100539"/>
                      <a:pt x="876" y="212307"/>
                      <a:pt x="876" y="349696"/>
                    </a:cubicBezTo>
                    <a:cubicBezTo>
                      <a:pt x="876" y="487085"/>
                      <a:pt x="112657" y="598854"/>
                      <a:pt x="250034" y="598854"/>
                    </a:cubicBezTo>
                    <a:cubicBezTo>
                      <a:pt x="387411" y="598854"/>
                      <a:pt x="499191" y="487086"/>
                      <a:pt x="499191" y="349697"/>
                    </a:cubicBezTo>
                    <a:cubicBezTo>
                      <a:pt x="499191" y="295120"/>
                      <a:pt x="480918" y="242035"/>
                      <a:pt x="447902" y="198773"/>
                    </a:cubicBezTo>
                    <a:cubicBezTo>
                      <a:pt x="454628" y="190906"/>
                      <a:pt x="461267" y="183020"/>
                      <a:pt x="467681" y="175287"/>
                    </a:cubicBezTo>
                    <a:lnTo>
                      <a:pt x="511649" y="175287"/>
                    </a:lnTo>
                    <a:cubicBezTo>
                      <a:pt x="562745" y="175287"/>
                      <a:pt x="595690" y="121721"/>
                      <a:pt x="597053" y="119434"/>
                    </a:cubicBezTo>
                    <a:cubicBezTo>
                      <a:pt x="599194" y="115893"/>
                      <a:pt x="599437" y="111525"/>
                      <a:pt x="597710" y="107778"/>
                    </a:cubicBezTo>
                    <a:close/>
                  </a:path>
                </a:pathLst>
              </a:custGeom>
              <a:grpFill/>
              <a:ln w="9525" cap="flat">
                <a:noFill/>
                <a:prstDash val="solid"/>
                <a:miter/>
              </a:ln>
            </p:spPr>
            <p:txBody>
              <a:bodyPr rtlCol="0" anchor="ctr"/>
              <a:lstStyle/>
              <a:p>
                <a:endParaRPr lang="es-MX"/>
              </a:p>
            </p:txBody>
          </p:sp>
        </p:grpSp>
      </p:grpSp>
      <p:sp>
        <p:nvSpPr>
          <p:cNvPr id="38" name="Freeform 351">
            <a:extLst>
              <a:ext uri="{FF2B5EF4-FFF2-40B4-BE49-F238E27FC236}">
                <a16:creationId xmlns:a16="http://schemas.microsoft.com/office/drawing/2014/main" id="{B97910BB-FA2F-E41A-E561-54850071DEB3}"/>
              </a:ext>
            </a:extLst>
          </p:cNvPr>
          <p:cNvSpPr>
            <a:spLocks noChangeArrowheads="1"/>
          </p:cNvSpPr>
          <p:nvPr/>
        </p:nvSpPr>
        <p:spPr bwMode="auto">
          <a:xfrm>
            <a:off x="3732466" y="3628426"/>
            <a:ext cx="712347" cy="681141"/>
          </a:xfrm>
          <a:custGeom>
            <a:avLst/>
            <a:gdLst>
              <a:gd name="T0" fmla="*/ 1477 w 1478"/>
              <a:gd name="T1" fmla="*/ 733 h 1478"/>
              <a:gd name="T2" fmla="*/ 1477 w 1478"/>
              <a:gd name="T3" fmla="*/ 733 h 1478"/>
              <a:gd name="T4" fmla="*/ 734 w 1478"/>
              <a:gd name="T5" fmla="*/ 1477 h 1478"/>
              <a:gd name="T6" fmla="*/ 0 w 1478"/>
              <a:gd name="T7" fmla="*/ 733 h 1478"/>
              <a:gd name="T8" fmla="*/ 734 w 1478"/>
              <a:gd name="T9" fmla="*/ 0 h 1478"/>
              <a:gd name="T10" fmla="*/ 1477 w 1478"/>
              <a:gd name="T11" fmla="*/ 733 h 1478"/>
            </a:gdLst>
            <a:ahLst/>
            <a:cxnLst>
              <a:cxn ang="0">
                <a:pos x="T0" y="T1"/>
              </a:cxn>
              <a:cxn ang="0">
                <a:pos x="T2" y="T3"/>
              </a:cxn>
              <a:cxn ang="0">
                <a:pos x="T4" y="T5"/>
              </a:cxn>
              <a:cxn ang="0">
                <a:pos x="T6" y="T7"/>
              </a:cxn>
              <a:cxn ang="0">
                <a:pos x="T8" y="T9"/>
              </a:cxn>
              <a:cxn ang="0">
                <a:pos x="T10" y="T11"/>
              </a:cxn>
            </a:cxnLst>
            <a:rect l="0" t="0" r="r" b="b"/>
            <a:pathLst>
              <a:path w="1478" h="1478">
                <a:moveTo>
                  <a:pt x="1477" y="733"/>
                </a:moveTo>
                <a:lnTo>
                  <a:pt x="1477" y="733"/>
                </a:lnTo>
                <a:cubicBezTo>
                  <a:pt x="1477" y="1141"/>
                  <a:pt x="1141" y="1477"/>
                  <a:pt x="734" y="1477"/>
                </a:cubicBezTo>
                <a:cubicBezTo>
                  <a:pt x="326" y="1477"/>
                  <a:pt x="0" y="1141"/>
                  <a:pt x="0" y="733"/>
                </a:cubicBezTo>
                <a:cubicBezTo>
                  <a:pt x="0" y="326"/>
                  <a:pt x="326" y="0"/>
                  <a:pt x="734" y="0"/>
                </a:cubicBezTo>
                <a:cubicBezTo>
                  <a:pt x="1141" y="0"/>
                  <a:pt x="1477" y="326"/>
                  <a:pt x="1477" y="733"/>
                </a:cubicBezTo>
              </a:path>
            </a:pathLst>
          </a:custGeom>
          <a:solidFill>
            <a:schemeClr val="accent1"/>
          </a:solidFill>
          <a:ln>
            <a:noFill/>
          </a:ln>
          <a:effectLst/>
        </p:spPr>
        <p:txBody>
          <a:bodyPr wrap="none" anchor="ctr"/>
          <a:lstStyle/>
          <a:p>
            <a:endParaRPr lang="es-MX"/>
          </a:p>
        </p:txBody>
      </p:sp>
      <p:pic>
        <p:nvPicPr>
          <p:cNvPr id="39" name="Gráfico 446">
            <a:extLst>
              <a:ext uri="{FF2B5EF4-FFF2-40B4-BE49-F238E27FC236}">
                <a16:creationId xmlns:a16="http://schemas.microsoft.com/office/drawing/2014/main" id="{C4605CAA-1AFA-3EC5-9A6F-466A84BB05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9435" y="3809538"/>
            <a:ext cx="318917" cy="318916"/>
          </a:xfrm>
          <a:prstGeom prst="rect">
            <a:avLst/>
          </a:prstGeom>
        </p:spPr>
      </p:pic>
      <p:sp>
        <p:nvSpPr>
          <p:cNvPr id="48" name="CuadroTexto 395">
            <a:extLst>
              <a:ext uri="{FF2B5EF4-FFF2-40B4-BE49-F238E27FC236}">
                <a16:creationId xmlns:a16="http://schemas.microsoft.com/office/drawing/2014/main" id="{01B0C654-9D13-7EE3-3D74-F3809DC59596}"/>
              </a:ext>
            </a:extLst>
          </p:cNvPr>
          <p:cNvSpPr txBox="1"/>
          <p:nvPr/>
        </p:nvSpPr>
        <p:spPr>
          <a:xfrm>
            <a:off x="7656982" y="5182839"/>
            <a:ext cx="4430123" cy="369332"/>
          </a:xfrm>
          <a:prstGeom prst="rect">
            <a:avLst/>
          </a:prstGeom>
          <a:noFill/>
        </p:spPr>
        <p:txBody>
          <a:bodyPr wrap="square" rtlCol="0">
            <a:spAutoFit/>
          </a:bodyPr>
          <a:lstStyle/>
          <a:p>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Miễn</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phí</a:t>
            </a:r>
            <a:endParaRPr lang="en-US"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49" name="CuadroTexto 395">
            <a:extLst>
              <a:ext uri="{FF2B5EF4-FFF2-40B4-BE49-F238E27FC236}">
                <a16:creationId xmlns:a16="http://schemas.microsoft.com/office/drawing/2014/main" id="{B5354F92-A240-04C6-F1C4-59760FBF7E8E}"/>
              </a:ext>
            </a:extLst>
          </p:cNvPr>
          <p:cNvSpPr txBox="1"/>
          <p:nvPr/>
        </p:nvSpPr>
        <p:spPr>
          <a:xfrm>
            <a:off x="7604846" y="3778453"/>
            <a:ext cx="1951671" cy="369332"/>
          </a:xfrm>
          <a:prstGeom prst="rect">
            <a:avLst/>
          </a:prstGeom>
          <a:noFill/>
        </p:spPr>
        <p:txBody>
          <a:bodyPr wrap="square" rtlCol="0">
            <a:spAutoFit/>
          </a:bodyPr>
          <a:lstStyle/>
          <a:p>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Siêu</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trí</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tuệ</a:t>
            </a:r>
            <a:endParaRPr lang="en-US"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grpSp>
        <p:nvGrpSpPr>
          <p:cNvPr id="50" name="Group 49">
            <a:extLst>
              <a:ext uri="{FF2B5EF4-FFF2-40B4-BE49-F238E27FC236}">
                <a16:creationId xmlns:a16="http://schemas.microsoft.com/office/drawing/2014/main" id="{C335839E-7D7D-8AE1-0493-3CB6DD7A5FA9}"/>
              </a:ext>
            </a:extLst>
          </p:cNvPr>
          <p:cNvGrpSpPr/>
          <p:nvPr/>
        </p:nvGrpSpPr>
        <p:grpSpPr>
          <a:xfrm>
            <a:off x="6726651" y="5026111"/>
            <a:ext cx="706811" cy="706811"/>
            <a:chOff x="10895865" y="8697789"/>
            <a:chExt cx="2228373" cy="2228373"/>
          </a:xfrm>
        </p:grpSpPr>
        <p:sp>
          <p:nvSpPr>
            <p:cNvPr id="51" name="Freeform 350">
              <a:extLst>
                <a:ext uri="{FF2B5EF4-FFF2-40B4-BE49-F238E27FC236}">
                  <a16:creationId xmlns:a16="http://schemas.microsoft.com/office/drawing/2014/main" id="{727636B3-7AF4-4BBD-3F99-086269ECD79E}"/>
                </a:ext>
              </a:extLst>
            </p:cNvPr>
            <p:cNvSpPr>
              <a:spLocks noChangeArrowheads="1"/>
            </p:cNvSpPr>
            <p:nvPr/>
          </p:nvSpPr>
          <p:spPr bwMode="auto">
            <a:xfrm>
              <a:off x="10895865" y="8697789"/>
              <a:ext cx="2228373" cy="2228373"/>
            </a:xfrm>
            <a:custGeom>
              <a:avLst/>
              <a:gdLst>
                <a:gd name="T0" fmla="*/ 1477 w 1478"/>
                <a:gd name="T1" fmla="*/ 733 h 1477"/>
                <a:gd name="T2" fmla="*/ 1477 w 1478"/>
                <a:gd name="T3" fmla="*/ 733 h 1477"/>
                <a:gd name="T4" fmla="*/ 734 w 1478"/>
                <a:gd name="T5" fmla="*/ 1476 h 1477"/>
                <a:gd name="T6" fmla="*/ 0 w 1478"/>
                <a:gd name="T7" fmla="*/ 733 h 1477"/>
                <a:gd name="T8" fmla="*/ 734 w 1478"/>
                <a:gd name="T9" fmla="*/ 0 h 1477"/>
                <a:gd name="T10" fmla="*/ 1477 w 1478"/>
                <a:gd name="T11" fmla="*/ 733 h 1477"/>
              </a:gdLst>
              <a:ahLst/>
              <a:cxnLst>
                <a:cxn ang="0">
                  <a:pos x="T0" y="T1"/>
                </a:cxn>
                <a:cxn ang="0">
                  <a:pos x="T2" y="T3"/>
                </a:cxn>
                <a:cxn ang="0">
                  <a:pos x="T4" y="T5"/>
                </a:cxn>
                <a:cxn ang="0">
                  <a:pos x="T6" y="T7"/>
                </a:cxn>
                <a:cxn ang="0">
                  <a:pos x="T8" y="T9"/>
                </a:cxn>
                <a:cxn ang="0">
                  <a:pos x="T10" y="T11"/>
                </a:cxn>
              </a:cxnLst>
              <a:rect l="0" t="0" r="r" b="b"/>
              <a:pathLst>
                <a:path w="1478" h="1477">
                  <a:moveTo>
                    <a:pt x="1477" y="733"/>
                  </a:moveTo>
                  <a:lnTo>
                    <a:pt x="1477" y="733"/>
                  </a:lnTo>
                  <a:cubicBezTo>
                    <a:pt x="1477" y="1140"/>
                    <a:pt x="1141" y="1476"/>
                    <a:pt x="734" y="1476"/>
                  </a:cubicBezTo>
                  <a:cubicBezTo>
                    <a:pt x="326" y="1476"/>
                    <a:pt x="0" y="1140"/>
                    <a:pt x="0" y="733"/>
                  </a:cubicBezTo>
                  <a:cubicBezTo>
                    <a:pt x="0" y="325"/>
                    <a:pt x="326" y="0"/>
                    <a:pt x="734" y="0"/>
                  </a:cubicBezTo>
                  <a:cubicBezTo>
                    <a:pt x="1141" y="0"/>
                    <a:pt x="1477" y="325"/>
                    <a:pt x="1477" y="733"/>
                  </a:cubicBezTo>
                </a:path>
              </a:pathLst>
            </a:custGeom>
            <a:solidFill>
              <a:schemeClr val="accent2"/>
            </a:solidFill>
            <a:ln>
              <a:noFill/>
            </a:ln>
            <a:effectLst/>
          </p:spPr>
          <p:txBody>
            <a:bodyPr wrap="none" anchor="ctr"/>
            <a:lstStyle/>
            <a:p>
              <a:endParaRPr lang="es-MX"/>
            </a:p>
          </p:txBody>
        </p:sp>
        <p:grpSp>
          <p:nvGrpSpPr>
            <p:cNvPr id="52" name="Gráfico 48">
              <a:extLst>
                <a:ext uri="{FF2B5EF4-FFF2-40B4-BE49-F238E27FC236}">
                  <a16:creationId xmlns:a16="http://schemas.microsoft.com/office/drawing/2014/main" id="{70A3A1C4-2DEF-D207-C881-208F783E59EE}"/>
                </a:ext>
              </a:extLst>
            </p:cNvPr>
            <p:cNvGrpSpPr/>
            <p:nvPr/>
          </p:nvGrpSpPr>
          <p:grpSpPr>
            <a:xfrm>
              <a:off x="11412184" y="9199379"/>
              <a:ext cx="1225196" cy="1225191"/>
              <a:chOff x="1719249" y="239858"/>
              <a:chExt cx="597977" cy="597977"/>
            </a:xfrm>
            <a:solidFill>
              <a:schemeClr val="bg1"/>
            </a:solidFill>
          </p:grpSpPr>
          <p:sp>
            <p:nvSpPr>
              <p:cNvPr id="53" name="Forma libre 288">
                <a:extLst>
                  <a:ext uri="{FF2B5EF4-FFF2-40B4-BE49-F238E27FC236}">
                    <a16:creationId xmlns:a16="http://schemas.microsoft.com/office/drawing/2014/main" id="{EFA515DD-BDC0-6C1D-A02B-ED9790B4FD8F}"/>
                  </a:ext>
                </a:extLst>
              </p:cNvPr>
              <p:cNvSpPr/>
              <p:nvPr/>
            </p:nvSpPr>
            <p:spPr>
              <a:xfrm>
                <a:off x="1718373" y="238981"/>
                <a:ext cx="599145" cy="599145"/>
              </a:xfrm>
              <a:custGeom>
                <a:avLst/>
                <a:gdLst>
                  <a:gd name="connsiteX0" fmla="*/ 597710 w 599144"/>
                  <a:gd name="connsiteY0" fmla="*/ 107778 h 599144"/>
                  <a:gd name="connsiteX1" fmla="*/ 588415 w 599144"/>
                  <a:gd name="connsiteY1" fmla="*/ 100697 h 599144"/>
                  <a:gd name="connsiteX2" fmla="*/ 520456 w 599144"/>
                  <a:gd name="connsiteY2" fmla="*/ 79272 h 599144"/>
                  <a:gd name="connsiteX3" fmla="*/ 499020 w 599144"/>
                  <a:gd name="connsiteY3" fmla="*/ 11326 h 599144"/>
                  <a:gd name="connsiteX4" fmla="*/ 491963 w 599144"/>
                  <a:gd name="connsiteY4" fmla="*/ 2019 h 599144"/>
                  <a:gd name="connsiteX5" fmla="*/ 480284 w 599144"/>
                  <a:gd name="connsiteY5" fmla="*/ 2676 h 599144"/>
                  <a:gd name="connsiteX6" fmla="*/ 424442 w 599144"/>
                  <a:gd name="connsiteY6" fmla="*/ 88081 h 599144"/>
                  <a:gd name="connsiteX7" fmla="*/ 424442 w 599144"/>
                  <a:gd name="connsiteY7" fmla="*/ 132049 h 599144"/>
                  <a:gd name="connsiteX8" fmla="*/ 299864 w 599144"/>
                  <a:gd name="connsiteY8" fmla="*/ 262490 h 599144"/>
                  <a:gd name="connsiteX9" fmla="*/ 299864 w 599144"/>
                  <a:gd name="connsiteY9" fmla="*/ 263894 h 599144"/>
                  <a:gd name="connsiteX10" fmla="*/ 299864 w 599144"/>
                  <a:gd name="connsiteY10" fmla="*/ 277090 h 599144"/>
                  <a:gd name="connsiteX11" fmla="*/ 296215 w 599144"/>
                  <a:gd name="connsiteY11" fmla="*/ 285898 h 599144"/>
                  <a:gd name="connsiteX12" fmla="*/ 241225 w 599144"/>
                  <a:gd name="connsiteY12" fmla="*/ 340887 h 599144"/>
                  <a:gd name="connsiteX13" fmla="*/ 232417 w 599144"/>
                  <a:gd name="connsiteY13" fmla="*/ 344537 h 599144"/>
                  <a:gd name="connsiteX14" fmla="*/ 223608 w 599144"/>
                  <a:gd name="connsiteY14" fmla="*/ 340887 h 599144"/>
                  <a:gd name="connsiteX15" fmla="*/ 223608 w 599144"/>
                  <a:gd name="connsiteY15" fmla="*/ 323272 h 599144"/>
                  <a:gd name="connsiteX16" fmla="*/ 274948 w 599144"/>
                  <a:gd name="connsiteY16" fmla="*/ 271932 h 599144"/>
                  <a:gd name="connsiteX17" fmla="*/ 274948 w 599144"/>
                  <a:gd name="connsiteY17" fmla="*/ 262492 h 599144"/>
                  <a:gd name="connsiteX18" fmla="*/ 275653 w 599144"/>
                  <a:gd name="connsiteY18" fmla="*/ 253792 h 599144"/>
                  <a:gd name="connsiteX19" fmla="*/ 250031 w 599144"/>
                  <a:gd name="connsiteY19" fmla="*/ 250035 h 599144"/>
                  <a:gd name="connsiteX20" fmla="*/ 150369 w 599144"/>
                  <a:gd name="connsiteY20" fmla="*/ 349697 h 599144"/>
                  <a:gd name="connsiteX21" fmla="*/ 250034 w 599144"/>
                  <a:gd name="connsiteY21" fmla="*/ 449359 h 599144"/>
                  <a:gd name="connsiteX22" fmla="*/ 349696 w 599144"/>
                  <a:gd name="connsiteY22" fmla="*/ 349697 h 599144"/>
                  <a:gd name="connsiteX23" fmla="*/ 336079 w 599144"/>
                  <a:gd name="connsiteY23" fmla="*/ 299865 h 599144"/>
                  <a:gd name="connsiteX24" fmla="*/ 337238 w 599144"/>
                  <a:gd name="connsiteY24" fmla="*/ 299865 h 599144"/>
                  <a:gd name="connsiteX25" fmla="*/ 396204 w 599144"/>
                  <a:gd name="connsiteY25" fmla="*/ 255815 h 599144"/>
                  <a:gd name="connsiteX26" fmla="*/ 424442 w 599144"/>
                  <a:gd name="connsiteY26" fmla="*/ 349697 h 599144"/>
                  <a:gd name="connsiteX27" fmla="*/ 250033 w 599144"/>
                  <a:gd name="connsiteY27" fmla="*/ 524107 h 599144"/>
                  <a:gd name="connsiteX28" fmla="*/ 75623 w 599144"/>
                  <a:gd name="connsiteY28" fmla="*/ 349696 h 599144"/>
                  <a:gd name="connsiteX29" fmla="*/ 250033 w 599144"/>
                  <a:gd name="connsiteY29" fmla="*/ 175286 h 599144"/>
                  <a:gd name="connsiteX30" fmla="*/ 321107 w 599144"/>
                  <a:gd name="connsiteY30" fmla="*/ 191030 h 599144"/>
                  <a:gd name="connsiteX31" fmla="*/ 379693 w 599144"/>
                  <a:gd name="connsiteY31" fmla="*/ 137229 h 599144"/>
                  <a:gd name="connsiteX32" fmla="*/ 250033 w 599144"/>
                  <a:gd name="connsiteY32" fmla="*/ 100539 h 599144"/>
                  <a:gd name="connsiteX33" fmla="*/ 876 w 599144"/>
                  <a:gd name="connsiteY33" fmla="*/ 349696 h 599144"/>
                  <a:gd name="connsiteX34" fmla="*/ 250034 w 599144"/>
                  <a:gd name="connsiteY34" fmla="*/ 598854 h 599144"/>
                  <a:gd name="connsiteX35" fmla="*/ 499191 w 599144"/>
                  <a:gd name="connsiteY35" fmla="*/ 349697 h 599144"/>
                  <a:gd name="connsiteX36" fmla="*/ 447902 w 599144"/>
                  <a:gd name="connsiteY36" fmla="*/ 198773 h 599144"/>
                  <a:gd name="connsiteX37" fmla="*/ 467681 w 599144"/>
                  <a:gd name="connsiteY37" fmla="*/ 175287 h 599144"/>
                  <a:gd name="connsiteX38" fmla="*/ 511649 w 599144"/>
                  <a:gd name="connsiteY38" fmla="*/ 175287 h 599144"/>
                  <a:gd name="connsiteX39" fmla="*/ 597053 w 599144"/>
                  <a:gd name="connsiteY39" fmla="*/ 119434 h 599144"/>
                  <a:gd name="connsiteX40" fmla="*/ 597710 w 599144"/>
                  <a:gd name="connsiteY40" fmla="*/ 107778 h 59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9144" h="599144">
                    <a:moveTo>
                      <a:pt x="597710" y="107778"/>
                    </a:moveTo>
                    <a:cubicBezTo>
                      <a:pt x="595982" y="104018"/>
                      <a:pt x="592478" y="101366"/>
                      <a:pt x="588415" y="100697"/>
                    </a:cubicBezTo>
                    <a:cubicBezTo>
                      <a:pt x="565300" y="96913"/>
                      <a:pt x="528948" y="87764"/>
                      <a:pt x="520456" y="79272"/>
                    </a:cubicBezTo>
                    <a:cubicBezTo>
                      <a:pt x="511964" y="70780"/>
                      <a:pt x="502816" y="34417"/>
                      <a:pt x="499020" y="11326"/>
                    </a:cubicBezTo>
                    <a:cubicBezTo>
                      <a:pt x="498362" y="7238"/>
                      <a:pt x="495711" y="3759"/>
                      <a:pt x="491963" y="2019"/>
                    </a:cubicBezTo>
                    <a:cubicBezTo>
                      <a:pt x="488168" y="279"/>
                      <a:pt x="483837" y="547"/>
                      <a:pt x="480284" y="2676"/>
                    </a:cubicBezTo>
                    <a:cubicBezTo>
                      <a:pt x="477997" y="4051"/>
                      <a:pt x="424442" y="37009"/>
                      <a:pt x="424442" y="88081"/>
                    </a:cubicBezTo>
                    <a:lnTo>
                      <a:pt x="424442" y="132049"/>
                    </a:lnTo>
                    <a:cubicBezTo>
                      <a:pt x="366534" y="180068"/>
                      <a:pt x="299864" y="240203"/>
                      <a:pt x="299864" y="262490"/>
                    </a:cubicBezTo>
                    <a:lnTo>
                      <a:pt x="299864" y="263894"/>
                    </a:lnTo>
                    <a:lnTo>
                      <a:pt x="299864" y="277090"/>
                    </a:lnTo>
                    <a:cubicBezTo>
                      <a:pt x="299864" y="280398"/>
                      <a:pt x="298551" y="283562"/>
                      <a:pt x="296215" y="285898"/>
                    </a:cubicBezTo>
                    <a:lnTo>
                      <a:pt x="241225" y="340887"/>
                    </a:lnTo>
                    <a:cubicBezTo>
                      <a:pt x="238793" y="343320"/>
                      <a:pt x="235604" y="344537"/>
                      <a:pt x="232417" y="344537"/>
                    </a:cubicBezTo>
                    <a:cubicBezTo>
                      <a:pt x="229230" y="344537"/>
                      <a:pt x="226042" y="343320"/>
                      <a:pt x="223608" y="340887"/>
                    </a:cubicBezTo>
                    <a:cubicBezTo>
                      <a:pt x="218742" y="336021"/>
                      <a:pt x="218742" y="328137"/>
                      <a:pt x="223608" y="323272"/>
                    </a:cubicBezTo>
                    <a:lnTo>
                      <a:pt x="274948" y="271932"/>
                    </a:lnTo>
                    <a:lnTo>
                      <a:pt x="274948" y="262492"/>
                    </a:lnTo>
                    <a:cubicBezTo>
                      <a:pt x="274948" y="260020"/>
                      <a:pt x="274992" y="257216"/>
                      <a:pt x="275653" y="253792"/>
                    </a:cubicBezTo>
                    <a:cubicBezTo>
                      <a:pt x="267428" y="251587"/>
                      <a:pt x="258945" y="250035"/>
                      <a:pt x="250031" y="250035"/>
                    </a:cubicBezTo>
                    <a:cubicBezTo>
                      <a:pt x="195065" y="250035"/>
                      <a:pt x="150369" y="294744"/>
                      <a:pt x="150369" y="349697"/>
                    </a:cubicBezTo>
                    <a:cubicBezTo>
                      <a:pt x="150369" y="404650"/>
                      <a:pt x="195068" y="449359"/>
                      <a:pt x="250034" y="449359"/>
                    </a:cubicBezTo>
                    <a:cubicBezTo>
                      <a:pt x="305000" y="449359"/>
                      <a:pt x="349696" y="404650"/>
                      <a:pt x="349696" y="349697"/>
                    </a:cubicBezTo>
                    <a:cubicBezTo>
                      <a:pt x="349696" y="331479"/>
                      <a:pt x="344706" y="314488"/>
                      <a:pt x="336079" y="299865"/>
                    </a:cubicBezTo>
                    <a:lnTo>
                      <a:pt x="337238" y="299865"/>
                    </a:lnTo>
                    <a:cubicBezTo>
                      <a:pt x="348903" y="299865"/>
                      <a:pt x="370968" y="281528"/>
                      <a:pt x="396204" y="255815"/>
                    </a:cubicBezTo>
                    <a:cubicBezTo>
                      <a:pt x="414398" y="284000"/>
                      <a:pt x="424442" y="316084"/>
                      <a:pt x="424442" y="349697"/>
                    </a:cubicBezTo>
                    <a:cubicBezTo>
                      <a:pt x="424442" y="445869"/>
                      <a:pt x="346191" y="524107"/>
                      <a:pt x="250033" y="524107"/>
                    </a:cubicBezTo>
                    <a:cubicBezTo>
                      <a:pt x="153874" y="524107"/>
                      <a:pt x="75623" y="445867"/>
                      <a:pt x="75623" y="349696"/>
                    </a:cubicBezTo>
                    <a:cubicBezTo>
                      <a:pt x="75623" y="253524"/>
                      <a:pt x="153874" y="175286"/>
                      <a:pt x="250033" y="175286"/>
                    </a:cubicBezTo>
                    <a:cubicBezTo>
                      <a:pt x="274866" y="175286"/>
                      <a:pt x="298827" y="180966"/>
                      <a:pt x="321107" y="191030"/>
                    </a:cubicBezTo>
                    <a:cubicBezTo>
                      <a:pt x="335615" y="176451"/>
                      <a:pt x="354568" y="158857"/>
                      <a:pt x="379693" y="137229"/>
                    </a:cubicBezTo>
                    <a:cubicBezTo>
                      <a:pt x="340810" y="113503"/>
                      <a:pt x="295948" y="100539"/>
                      <a:pt x="250033" y="100539"/>
                    </a:cubicBezTo>
                    <a:cubicBezTo>
                      <a:pt x="112657" y="100539"/>
                      <a:pt x="876" y="212307"/>
                      <a:pt x="876" y="349696"/>
                    </a:cubicBezTo>
                    <a:cubicBezTo>
                      <a:pt x="876" y="487085"/>
                      <a:pt x="112657" y="598854"/>
                      <a:pt x="250034" y="598854"/>
                    </a:cubicBezTo>
                    <a:cubicBezTo>
                      <a:pt x="387411" y="598854"/>
                      <a:pt x="499191" y="487086"/>
                      <a:pt x="499191" y="349697"/>
                    </a:cubicBezTo>
                    <a:cubicBezTo>
                      <a:pt x="499191" y="295120"/>
                      <a:pt x="480918" y="242035"/>
                      <a:pt x="447902" y="198773"/>
                    </a:cubicBezTo>
                    <a:cubicBezTo>
                      <a:pt x="454628" y="190906"/>
                      <a:pt x="461267" y="183020"/>
                      <a:pt x="467681" y="175287"/>
                    </a:cubicBezTo>
                    <a:lnTo>
                      <a:pt x="511649" y="175287"/>
                    </a:lnTo>
                    <a:cubicBezTo>
                      <a:pt x="562745" y="175287"/>
                      <a:pt x="595690" y="121721"/>
                      <a:pt x="597053" y="119434"/>
                    </a:cubicBezTo>
                    <a:cubicBezTo>
                      <a:pt x="599194" y="115893"/>
                      <a:pt x="599437" y="111525"/>
                      <a:pt x="597710" y="107778"/>
                    </a:cubicBezTo>
                    <a:close/>
                  </a:path>
                </a:pathLst>
              </a:custGeom>
              <a:grpFill/>
              <a:ln w="9525" cap="flat">
                <a:noFill/>
                <a:prstDash val="solid"/>
                <a:miter/>
              </a:ln>
            </p:spPr>
            <p:txBody>
              <a:bodyPr rtlCol="0" anchor="ctr"/>
              <a:lstStyle/>
              <a:p>
                <a:endParaRPr lang="es-MX"/>
              </a:p>
            </p:txBody>
          </p:sp>
        </p:grpSp>
      </p:grpSp>
      <p:sp>
        <p:nvSpPr>
          <p:cNvPr id="54" name="Freeform 351">
            <a:extLst>
              <a:ext uri="{FF2B5EF4-FFF2-40B4-BE49-F238E27FC236}">
                <a16:creationId xmlns:a16="http://schemas.microsoft.com/office/drawing/2014/main" id="{9AF1C3FD-3A19-A7FA-374D-75048EDDA26B}"/>
              </a:ext>
            </a:extLst>
          </p:cNvPr>
          <p:cNvSpPr>
            <a:spLocks noChangeArrowheads="1"/>
          </p:cNvSpPr>
          <p:nvPr/>
        </p:nvSpPr>
        <p:spPr bwMode="auto">
          <a:xfrm>
            <a:off x="6733628" y="3594570"/>
            <a:ext cx="712347" cy="681141"/>
          </a:xfrm>
          <a:custGeom>
            <a:avLst/>
            <a:gdLst>
              <a:gd name="T0" fmla="*/ 1477 w 1478"/>
              <a:gd name="T1" fmla="*/ 733 h 1478"/>
              <a:gd name="T2" fmla="*/ 1477 w 1478"/>
              <a:gd name="T3" fmla="*/ 733 h 1478"/>
              <a:gd name="T4" fmla="*/ 734 w 1478"/>
              <a:gd name="T5" fmla="*/ 1477 h 1478"/>
              <a:gd name="T6" fmla="*/ 0 w 1478"/>
              <a:gd name="T7" fmla="*/ 733 h 1478"/>
              <a:gd name="T8" fmla="*/ 734 w 1478"/>
              <a:gd name="T9" fmla="*/ 0 h 1478"/>
              <a:gd name="T10" fmla="*/ 1477 w 1478"/>
              <a:gd name="T11" fmla="*/ 733 h 1478"/>
            </a:gdLst>
            <a:ahLst/>
            <a:cxnLst>
              <a:cxn ang="0">
                <a:pos x="T0" y="T1"/>
              </a:cxn>
              <a:cxn ang="0">
                <a:pos x="T2" y="T3"/>
              </a:cxn>
              <a:cxn ang="0">
                <a:pos x="T4" y="T5"/>
              </a:cxn>
              <a:cxn ang="0">
                <a:pos x="T6" y="T7"/>
              </a:cxn>
              <a:cxn ang="0">
                <a:pos x="T8" y="T9"/>
              </a:cxn>
              <a:cxn ang="0">
                <a:pos x="T10" y="T11"/>
              </a:cxn>
            </a:cxnLst>
            <a:rect l="0" t="0" r="r" b="b"/>
            <a:pathLst>
              <a:path w="1478" h="1478">
                <a:moveTo>
                  <a:pt x="1477" y="733"/>
                </a:moveTo>
                <a:lnTo>
                  <a:pt x="1477" y="733"/>
                </a:lnTo>
                <a:cubicBezTo>
                  <a:pt x="1477" y="1141"/>
                  <a:pt x="1141" y="1477"/>
                  <a:pt x="734" y="1477"/>
                </a:cubicBezTo>
                <a:cubicBezTo>
                  <a:pt x="326" y="1477"/>
                  <a:pt x="0" y="1141"/>
                  <a:pt x="0" y="733"/>
                </a:cubicBezTo>
                <a:cubicBezTo>
                  <a:pt x="0" y="326"/>
                  <a:pt x="326" y="0"/>
                  <a:pt x="734" y="0"/>
                </a:cubicBezTo>
                <a:cubicBezTo>
                  <a:pt x="1141" y="0"/>
                  <a:pt x="1477" y="326"/>
                  <a:pt x="1477" y="733"/>
                </a:cubicBezTo>
              </a:path>
            </a:pathLst>
          </a:custGeom>
          <a:solidFill>
            <a:schemeClr val="accent1"/>
          </a:solidFill>
          <a:ln>
            <a:noFill/>
          </a:ln>
          <a:effectLst/>
        </p:spPr>
        <p:txBody>
          <a:bodyPr wrap="none" anchor="ctr"/>
          <a:lstStyle/>
          <a:p>
            <a:endParaRPr lang="es-MX"/>
          </a:p>
        </p:txBody>
      </p:sp>
      <p:pic>
        <p:nvPicPr>
          <p:cNvPr id="55" name="Gráfico 446">
            <a:extLst>
              <a:ext uri="{FF2B5EF4-FFF2-40B4-BE49-F238E27FC236}">
                <a16:creationId xmlns:a16="http://schemas.microsoft.com/office/drawing/2014/main" id="{D63158DA-B2BD-C34B-C30E-A7056DC5CC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0597" y="3775682"/>
            <a:ext cx="318917" cy="318916"/>
          </a:xfrm>
          <a:prstGeom prst="rect">
            <a:avLst/>
          </a:prstGeom>
        </p:spPr>
      </p:pic>
    </p:spTree>
    <p:extLst>
      <p:ext uri="{BB962C8B-B14F-4D97-AF65-F5344CB8AC3E}">
        <p14:creationId xmlns:p14="http://schemas.microsoft.com/office/powerpoint/2010/main" val="192595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2" grpId="0"/>
      <p:bldP spid="33"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20</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584775"/>
          </a:xfrm>
          <a:prstGeom prst="rect">
            <a:avLst/>
          </a:prstGeom>
          <a:noFill/>
        </p:spPr>
        <p:txBody>
          <a:bodyPr wrap="square" rtlCol="0">
            <a:spAutoFit/>
          </a:bodyPr>
          <a:lstStyle/>
          <a:p>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Công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nghệ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thông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tin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49310" y="1495956"/>
            <a:ext cx="2609089"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Hỗ</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trợ</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soạn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code</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CuadroTexto 351">
            <a:extLst>
              <a:ext uri="{FF2B5EF4-FFF2-40B4-BE49-F238E27FC236}">
                <a16:creationId xmlns:a16="http://schemas.microsoft.com/office/drawing/2014/main" id="{65E8DE9D-A798-1790-A35E-0C561110C17F}"/>
              </a:ext>
            </a:extLst>
          </p:cNvPr>
          <p:cNvSpPr txBox="1"/>
          <p:nvPr/>
        </p:nvSpPr>
        <p:spPr>
          <a:xfrm>
            <a:off x="856189" y="1876376"/>
            <a:ext cx="843477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err="1">
                <a:solidFill>
                  <a:srgbClr val="212529"/>
                </a:solidFill>
                <a:latin typeface="Times New Roman (Headings)"/>
              </a:rPr>
              <a:t>Bài</a:t>
            </a:r>
            <a:r>
              <a:rPr lang="en-US" sz="1600" dirty="0">
                <a:solidFill>
                  <a:srgbClr val="212529"/>
                </a:solidFill>
                <a:latin typeface="Times New Roman (Headings)"/>
              </a:rPr>
              <a:t> </a:t>
            </a:r>
            <a:r>
              <a:rPr lang="en-US" sz="1600" dirty="0" err="1">
                <a:solidFill>
                  <a:srgbClr val="212529"/>
                </a:solidFill>
                <a:latin typeface="Times New Roman (Headings)"/>
              </a:rPr>
              <a:t>toán</a:t>
            </a:r>
            <a:r>
              <a:rPr lang="en-US" sz="1600" dirty="0">
                <a:solidFill>
                  <a:srgbClr val="212529"/>
                </a:solidFill>
                <a:latin typeface="Times New Roman (Headings)"/>
              </a:rPr>
              <a:t>, </a:t>
            </a:r>
            <a:r>
              <a:rPr lang="en-US" sz="1600" dirty="0" err="1">
                <a:solidFill>
                  <a:srgbClr val="212529"/>
                </a:solidFill>
                <a:latin typeface="Times New Roman (Headings)"/>
              </a:rPr>
              <a:t>cho</a:t>
            </a:r>
            <a:r>
              <a:rPr lang="en-US" sz="1600" dirty="0">
                <a:solidFill>
                  <a:srgbClr val="212529"/>
                </a:solidFill>
                <a:latin typeface="Times New Roman (Headings)"/>
              </a:rPr>
              <a:t> input </a:t>
            </a:r>
            <a:r>
              <a:rPr lang="en-US" sz="1600" dirty="0" err="1">
                <a:solidFill>
                  <a:srgbClr val="212529"/>
                </a:solidFill>
                <a:latin typeface="Times New Roman (Headings)"/>
              </a:rPr>
              <a:t>đầu</a:t>
            </a:r>
            <a:r>
              <a:rPr lang="en-US" sz="1600" dirty="0">
                <a:solidFill>
                  <a:srgbClr val="212529"/>
                </a:solidFill>
                <a:latin typeface="Times New Roman (Headings)"/>
              </a:rPr>
              <a:t> </a:t>
            </a:r>
            <a:r>
              <a:rPr lang="en-US" sz="1600" dirty="0" err="1">
                <a:solidFill>
                  <a:srgbClr val="212529"/>
                </a:solidFill>
                <a:latin typeface="Times New Roman (Headings)"/>
              </a:rPr>
              <a:t>vào</a:t>
            </a:r>
            <a:r>
              <a:rPr lang="en-US" sz="1600" dirty="0">
                <a:solidFill>
                  <a:srgbClr val="212529"/>
                </a:solidFill>
                <a:latin typeface="Times New Roman (Headings)"/>
              </a:rPr>
              <a:t> là </a:t>
            </a:r>
            <a:r>
              <a:rPr lang="en-US" sz="1600" dirty="0" err="1">
                <a:solidFill>
                  <a:srgbClr val="212529"/>
                </a:solidFill>
                <a:latin typeface="Times New Roman (Headings)"/>
              </a:rPr>
              <a:t>các</a:t>
            </a:r>
            <a:r>
              <a:rPr lang="en-US" sz="1600" dirty="0">
                <a:solidFill>
                  <a:srgbClr val="212529"/>
                </a:solidFill>
                <a:latin typeface="Times New Roman (Headings)"/>
              </a:rPr>
              <a:t> </a:t>
            </a:r>
            <a:r>
              <a:rPr lang="en-US" sz="1600" dirty="0" err="1">
                <a:solidFill>
                  <a:srgbClr val="212529"/>
                </a:solidFill>
                <a:latin typeface="Times New Roman (Headings)"/>
              </a:rPr>
              <a:t>đường</a:t>
            </a:r>
            <a:r>
              <a:rPr lang="en-US" sz="1600" dirty="0">
                <a:solidFill>
                  <a:srgbClr val="212529"/>
                </a:solidFill>
                <a:latin typeface="Times New Roman (Headings)"/>
              </a:rPr>
              <a:t> </a:t>
            </a:r>
            <a:r>
              <a:rPr lang="en-US" sz="1600" dirty="0" err="1">
                <a:solidFill>
                  <a:srgbClr val="212529"/>
                </a:solidFill>
                <a:latin typeface="Times New Roman (Headings)"/>
              </a:rPr>
              <a:t>dẫn</a:t>
            </a:r>
            <a:r>
              <a:rPr lang="en-US" sz="1600" dirty="0">
                <a:solidFill>
                  <a:srgbClr val="212529"/>
                </a:solidFill>
                <a:latin typeface="Times New Roman (Headings)"/>
              </a:rPr>
              <a:t> </a:t>
            </a:r>
            <a:r>
              <a:rPr lang="en-US" sz="1600" dirty="0" err="1">
                <a:solidFill>
                  <a:srgbClr val="212529"/>
                </a:solidFill>
                <a:latin typeface="Times New Roman (Headings)"/>
              </a:rPr>
              <a:t>thư</a:t>
            </a:r>
            <a:r>
              <a:rPr lang="en-US" sz="1600" dirty="0">
                <a:solidFill>
                  <a:srgbClr val="212529"/>
                </a:solidFill>
                <a:latin typeface="Times New Roman (Headings)"/>
              </a:rPr>
              <a:t> </a:t>
            </a:r>
            <a:r>
              <a:rPr lang="en-US" sz="1600" dirty="0" err="1">
                <a:solidFill>
                  <a:srgbClr val="212529"/>
                </a:solidFill>
                <a:latin typeface="Times New Roman (Headings)"/>
              </a:rPr>
              <a:t>mục</a:t>
            </a:r>
            <a:r>
              <a:rPr lang="en-US" sz="1600" dirty="0">
                <a:solidFill>
                  <a:srgbClr val="212529"/>
                </a:solidFill>
                <a:latin typeface="Times New Roman (Headings)"/>
              </a:rPr>
              <a:t> </a:t>
            </a:r>
            <a:r>
              <a:rPr lang="en-US" sz="1600" dirty="0" err="1">
                <a:solidFill>
                  <a:srgbClr val="212529"/>
                </a:solidFill>
                <a:latin typeface="Times New Roman (Headings)"/>
              </a:rPr>
              <a:t>chứa</a:t>
            </a:r>
            <a:r>
              <a:rPr lang="en-US" sz="1600" dirty="0">
                <a:solidFill>
                  <a:srgbClr val="212529"/>
                </a:solidFill>
                <a:latin typeface="Times New Roman (Headings)"/>
              </a:rPr>
              <a:t> code. </a:t>
            </a:r>
            <a:r>
              <a:rPr lang="en-US" sz="1600" dirty="0" err="1">
                <a:solidFill>
                  <a:srgbClr val="212529"/>
                </a:solidFill>
                <a:latin typeface="Times New Roman (Headings)"/>
              </a:rPr>
              <a:t>Thông</a:t>
            </a:r>
            <a:r>
              <a:rPr lang="en-US" sz="1600" dirty="0">
                <a:solidFill>
                  <a:srgbClr val="212529"/>
                </a:solidFill>
                <a:latin typeface="Times New Roman (Headings)"/>
              </a:rPr>
              <a:t> tin </a:t>
            </a:r>
            <a:r>
              <a:rPr lang="en-US" sz="1600" dirty="0" err="1">
                <a:solidFill>
                  <a:srgbClr val="212529"/>
                </a:solidFill>
                <a:latin typeface="Times New Roman (Headings)"/>
              </a:rPr>
              <a:t>cấu</a:t>
            </a:r>
            <a:r>
              <a:rPr lang="en-US" sz="1600" dirty="0">
                <a:solidFill>
                  <a:srgbClr val="212529"/>
                </a:solidFill>
                <a:latin typeface="Times New Roman (Headings)"/>
              </a:rPr>
              <a:t> </a:t>
            </a:r>
            <a:r>
              <a:rPr lang="en-US" sz="1600" dirty="0" err="1">
                <a:solidFill>
                  <a:srgbClr val="212529"/>
                </a:solidFill>
                <a:latin typeface="Times New Roman (Headings)"/>
              </a:rPr>
              <a:t>hình</a:t>
            </a:r>
            <a:r>
              <a:rPr lang="en-US" sz="1600" dirty="0">
                <a:solidFill>
                  <a:srgbClr val="212529"/>
                </a:solidFill>
                <a:latin typeface="Times New Roman (Headings)"/>
              </a:rPr>
              <a:t> config. </a:t>
            </a:r>
            <a:r>
              <a:rPr lang="en-US" sz="1600" dirty="0" err="1">
                <a:solidFill>
                  <a:srgbClr val="212529"/>
                </a:solidFill>
                <a:latin typeface="Times New Roman (Headings)"/>
              </a:rPr>
              <a:t>Yêu</a:t>
            </a:r>
            <a:r>
              <a:rPr lang="en-US" sz="1600" dirty="0">
                <a:solidFill>
                  <a:srgbClr val="212529"/>
                </a:solidFill>
                <a:latin typeface="Times New Roman (Headings)"/>
              </a:rPr>
              <a:t> </a:t>
            </a:r>
            <a:r>
              <a:rPr lang="en-US" sz="1600" dirty="0" err="1">
                <a:solidFill>
                  <a:srgbClr val="212529"/>
                </a:solidFill>
                <a:latin typeface="Times New Roman (Headings)"/>
              </a:rPr>
              <a:t>cầu</a:t>
            </a:r>
            <a:r>
              <a:rPr lang="en-US" sz="1600" dirty="0">
                <a:solidFill>
                  <a:srgbClr val="212529"/>
                </a:solidFill>
                <a:latin typeface="Times New Roman (Headings)"/>
              </a:rPr>
              <a:t> </a:t>
            </a:r>
            <a:r>
              <a:rPr lang="en-US" sz="1600" dirty="0" err="1">
                <a:solidFill>
                  <a:srgbClr val="212529"/>
                </a:solidFill>
                <a:latin typeface="Times New Roman (Headings)"/>
              </a:rPr>
              <a:t>viết</a:t>
            </a:r>
            <a:r>
              <a:rPr lang="en-US" sz="1600" dirty="0">
                <a:solidFill>
                  <a:srgbClr val="212529"/>
                </a:solidFill>
                <a:latin typeface="Times New Roman (Headings)"/>
              </a:rPr>
              <a:t> script backup </a:t>
            </a:r>
            <a:r>
              <a:rPr lang="en-US" sz="1600" dirty="0" err="1">
                <a:solidFill>
                  <a:srgbClr val="212529"/>
                </a:solidFill>
                <a:latin typeface="Times New Roman (Headings)"/>
              </a:rPr>
              <a:t>dữ</a:t>
            </a:r>
            <a:r>
              <a:rPr lang="en-US" sz="1600" dirty="0">
                <a:solidFill>
                  <a:srgbClr val="212529"/>
                </a:solidFill>
                <a:latin typeface="Times New Roman (Headings)"/>
              </a:rPr>
              <a:t> </a:t>
            </a:r>
            <a:r>
              <a:rPr lang="en-US" sz="1600" dirty="0" err="1">
                <a:solidFill>
                  <a:srgbClr val="212529"/>
                </a:solidFill>
                <a:latin typeface="Times New Roman (Headings)"/>
              </a:rPr>
              <a:t>liệu</a:t>
            </a:r>
            <a:r>
              <a:rPr lang="en-US" sz="1600" dirty="0">
                <a:solidFill>
                  <a:srgbClr val="212529"/>
                </a:solidFill>
                <a:latin typeface="Times New Roman (Headings)"/>
              </a:rPr>
              <a:t> </a:t>
            </a:r>
            <a:r>
              <a:rPr lang="en-US" sz="1600" dirty="0" err="1">
                <a:solidFill>
                  <a:srgbClr val="212529"/>
                </a:solidFill>
                <a:latin typeface="Times New Roman (Headings)"/>
              </a:rPr>
              <a:t>theo</a:t>
            </a:r>
            <a:r>
              <a:rPr lang="en-US" sz="1600" dirty="0">
                <a:solidFill>
                  <a:srgbClr val="212529"/>
                </a:solidFill>
                <a:latin typeface="Times New Roman (Headings)"/>
              </a:rPr>
              <a:t> </a:t>
            </a:r>
            <a:r>
              <a:rPr lang="en-US" sz="1600" dirty="0" err="1">
                <a:solidFill>
                  <a:srgbClr val="212529"/>
                </a:solidFill>
                <a:latin typeface="Times New Roman (Headings)"/>
              </a:rPr>
              <a:t>ngày</a:t>
            </a:r>
            <a:r>
              <a:rPr lang="en-US" sz="1600" dirty="0">
                <a:solidFill>
                  <a:srgbClr val="212529"/>
                </a:solidFill>
                <a:latin typeface="Times New Roman (Headings)"/>
              </a:rPr>
              <a:t>. </a:t>
            </a:r>
            <a:endParaRPr lang="en-US" sz="1600" dirty="0">
              <a:latin typeface="Times New Roman (Headings)"/>
              <a:ea typeface="Lato Light" panose="020F0502020204030203" pitchFamily="34" charset="0"/>
              <a:cs typeface="Lato Light" panose="020F0502020204030203" pitchFamily="34" charset="0"/>
            </a:endParaRPr>
          </a:p>
        </p:txBody>
      </p:sp>
      <p:pic>
        <p:nvPicPr>
          <p:cNvPr id="6" name="Picture 5">
            <a:extLst>
              <a:ext uri="{FF2B5EF4-FFF2-40B4-BE49-F238E27FC236}">
                <a16:creationId xmlns:a16="http://schemas.microsoft.com/office/drawing/2014/main" id="{995A8C8E-DBF4-E557-9050-D6B766A2206D}"/>
              </a:ext>
            </a:extLst>
          </p:cNvPr>
          <p:cNvPicPr>
            <a:picLocks noChangeAspect="1"/>
          </p:cNvPicPr>
          <p:nvPr/>
        </p:nvPicPr>
        <p:blipFill>
          <a:blip r:embed="rId5"/>
          <a:stretch>
            <a:fillRect/>
          </a:stretch>
        </p:blipFill>
        <p:spPr>
          <a:xfrm>
            <a:off x="373451" y="3634403"/>
            <a:ext cx="3690648" cy="1128904"/>
          </a:xfrm>
          <a:prstGeom prst="rect">
            <a:avLst/>
          </a:prstGeom>
        </p:spPr>
      </p:pic>
      <p:pic>
        <p:nvPicPr>
          <p:cNvPr id="8" name="Picture 7">
            <a:extLst>
              <a:ext uri="{FF2B5EF4-FFF2-40B4-BE49-F238E27FC236}">
                <a16:creationId xmlns:a16="http://schemas.microsoft.com/office/drawing/2014/main" id="{B3C5E6C6-2C9B-9D22-22D9-4756F214241C}"/>
              </a:ext>
            </a:extLst>
          </p:cNvPr>
          <p:cNvPicPr>
            <a:picLocks noChangeAspect="1"/>
          </p:cNvPicPr>
          <p:nvPr/>
        </p:nvPicPr>
        <p:blipFill>
          <a:blip r:embed="rId6"/>
          <a:stretch>
            <a:fillRect/>
          </a:stretch>
        </p:blipFill>
        <p:spPr>
          <a:xfrm>
            <a:off x="4381122" y="2527615"/>
            <a:ext cx="4801258" cy="3760720"/>
          </a:xfrm>
          <a:prstGeom prst="rect">
            <a:avLst/>
          </a:prstGeom>
        </p:spPr>
      </p:pic>
    </p:spTree>
    <p:extLst>
      <p:ext uri="{BB962C8B-B14F-4D97-AF65-F5344CB8AC3E}">
        <p14:creationId xmlns:p14="http://schemas.microsoft.com/office/powerpoint/2010/main" val="97602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21</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584775"/>
          </a:xfrm>
          <a:prstGeom prst="rect">
            <a:avLst/>
          </a:prstGeom>
          <a:noFill/>
        </p:spPr>
        <p:txBody>
          <a:bodyPr wrap="square" rtlCol="0">
            <a:spAutoFit/>
          </a:bodyPr>
          <a:lstStyle/>
          <a:p>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Công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nghệ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thông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tin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49310" y="1495956"/>
            <a:ext cx="2609089"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Hỗ</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trợ</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soạn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code</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id="{B5398933-27BE-5EE0-11EF-74BCF62C879E}"/>
              </a:ext>
            </a:extLst>
          </p:cNvPr>
          <p:cNvPicPr>
            <a:picLocks noChangeAspect="1"/>
          </p:cNvPicPr>
          <p:nvPr/>
        </p:nvPicPr>
        <p:blipFill>
          <a:blip r:embed="rId5"/>
          <a:stretch>
            <a:fillRect/>
          </a:stretch>
        </p:blipFill>
        <p:spPr>
          <a:xfrm>
            <a:off x="3116036" y="1543557"/>
            <a:ext cx="5488489" cy="2388234"/>
          </a:xfrm>
          <a:prstGeom prst="rect">
            <a:avLst/>
          </a:prstGeom>
        </p:spPr>
      </p:pic>
      <p:pic>
        <p:nvPicPr>
          <p:cNvPr id="14" name="Picture 13">
            <a:extLst>
              <a:ext uri="{FF2B5EF4-FFF2-40B4-BE49-F238E27FC236}">
                <a16:creationId xmlns:a16="http://schemas.microsoft.com/office/drawing/2014/main" id="{9933A12F-9013-F165-498B-18C175FF2770}"/>
              </a:ext>
            </a:extLst>
          </p:cNvPr>
          <p:cNvPicPr>
            <a:picLocks noChangeAspect="1"/>
          </p:cNvPicPr>
          <p:nvPr/>
        </p:nvPicPr>
        <p:blipFill>
          <a:blip r:embed="rId6"/>
          <a:stretch>
            <a:fillRect/>
          </a:stretch>
        </p:blipFill>
        <p:spPr>
          <a:xfrm>
            <a:off x="2679786" y="4116633"/>
            <a:ext cx="6360987" cy="1551460"/>
          </a:xfrm>
          <a:prstGeom prst="rect">
            <a:avLst/>
          </a:prstGeom>
        </p:spPr>
      </p:pic>
    </p:spTree>
    <p:extLst>
      <p:ext uri="{BB962C8B-B14F-4D97-AF65-F5344CB8AC3E}">
        <p14:creationId xmlns:p14="http://schemas.microsoft.com/office/powerpoint/2010/main" val="326855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22</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584775"/>
          </a:xfrm>
          <a:prstGeom prst="rect">
            <a:avLst/>
          </a:prstGeom>
          <a:noFill/>
        </p:spPr>
        <p:txBody>
          <a:bodyPr wrap="square" rtlCol="0">
            <a:spAutoFit/>
          </a:bodyPr>
          <a:lstStyle/>
          <a:p>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Công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nghệ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thông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tin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15" name="TextBox 14">
            <a:extLst>
              <a:ext uri="{FF2B5EF4-FFF2-40B4-BE49-F238E27FC236}">
                <a16:creationId xmlns:a16="http://schemas.microsoft.com/office/drawing/2014/main" id="{D2DB2650-CB44-E1AF-259A-9A43FFD7EC67}"/>
              </a:ext>
            </a:extLst>
          </p:cNvPr>
          <p:cNvSpPr txBox="1"/>
          <p:nvPr/>
        </p:nvSpPr>
        <p:spPr>
          <a:xfrm>
            <a:off x="749310" y="1495956"/>
            <a:ext cx="2609089"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Viết</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tài</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liệu</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BA</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2" name="CuadroTexto 351">
            <a:extLst>
              <a:ext uri="{FF2B5EF4-FFF2-40B4-BE49-F238E27FC236}">
                <a16:creationId xmlns:a16="http://schemas.microsoft.com/office/drawing/2014/main" id="{E5F57B73-6AFC-FF0B-68FE-479B796FA80E}"/>
              </a:ext>
            </a:extLst>
          </p:cNvPr>
          <p:cNvSpPr txBox="1"/>
          <p:nvPr/>
        </p:nvSpPr>
        <p:spPr>
          <a:xfrm>
            <a:off x="856189" y="1876376"/>
            <a:ext cx="337291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ChatGPT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có</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thể</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thực</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hiện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như</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1 BA (Business Analyst –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Nhân</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viên</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chuyên</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phân</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tích</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nghiệp</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6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vụ</a:t>
            </a:r>
            <a:r>
              <a:rPr lang="en-US" sz="16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a:t>
            </a:r>
          </a:p>
        </p:txBody>
      </p:sp>
      <p:pic>
        <p:nvPicPr>
          <p:cNvPr id="3" name="Picture 2">
            <a:extLst>
              <a:ext uri="{FF2B5EF4-FFF2-40B4-BE49-F238E27FC236}">
                <a16:creationId xmlns:a16="http://schemas.microsoft.com/office/drawing/2014/main" id="{F4A77212-4F4A-5786-D85F-1C2A97EE014E}"/>
              </a:ext>
            </a:extLst>
          </p:cNvPr>
          <p:cNvPicPr>
            <a:picLocks noChangeAspect="1"/>
          </p:cNvPicPr>
          <p:nvPr/>
        </p:nvPicPr>
        <p:blipFill>
          <a:blip r:embed="rId5"/>
          <a:stretch>
            <a:fillRect/>
          </a:stretch>
        </p:blipFill>
        <p:spPr>
          <a:xfrm>
            <a:off x="4691474" y="1471879"/>
            <a:ext cx="4951068" cy="4970925"/>
          </a:xfrm>
          <a:prstGeom prst="rect">
            <a:avLst/>
          </a:prstGeom>
        </p:spPr>
      </p:pic>
    </p:spTree>
    <p:extLst>
      <p:ext uri="{BB962C8B-B14F-4D97-AF65-F5344CB8AC3E}">
        <p14:creationId xmlns:p14="http://schemas.microsoft.com/office/powerpoint/2010/main" val="142848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23</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Giáo</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dục</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351">
            <a:extLst>
              <a:ext uri="{FF2B5EF4-FFF2-40B4-BE49-F238E27FC236}">
                <a16:creationId xmlns:a16="http://schemas.microsoft.com/office/drawing/2014/main" id="{F00EC5C4-C4C1-0D21-6A94-96B7AC8F4376}"/>
              </a:ext>
            </a:extLst>
          </p:cNvPr>
          <p:cNvSpPr txBox="1"/>
          <p:nvPr/>
        </p:nvSpPr>
        <p:spPr>
          <a:xfrm>
            <a:off x="856188" y="1835803"/>
            <a:ext cx="8434771"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vi-VN" sz="1400" dirty="0">
                <a:solidFill>
                  <a:srgbClr val="212529"/>
                </a:solidFill>
                <a:latin typeface="+mj-lt"/>
              </a:rPr>
              <a:t>Từ khi ra mắt, ChatGPT đã thường được dùng để viết luận, viết truyện, sáng tác thơ, hay thậm chí cả lời nhạc với mức độ đạo nhái bằng 0.</a:t>
            </a:r>
            <a:endParaRPr lang="en-US" sz="1400" dirty="0">
              <a:solidFill>
                <a:srgbClr val="212529"/>
              </a:solidFill>
              <a:latin typeface="+mj-lt"/>
            </a:endParaRPr>
          </a:p>
          <a:p>
            <a:pPr algn="just"/>
            <a:endParaRPr lang="vi-VN" sz="1400" dirty="0">
              <a:solidFill>
                <a:srgbClr val="212529"/>
              </a:solidFill>
              <a:latin typeface="+mj-lt"/>
            </a:endParaRPr>
          </a:p>
          <a:p>
            <a:pPr algn="just"/>
            <a:r>
              <a:rPr lang="vi-VN" sz="1400" dirty="0">
                <a:solidFill>
                  <a:srgbClr val="212529"/>
                </a:solidFill>
                <a:latin typeface="+mj-lt"/>
              </a:rPr>
              <a:t>Với khả năng sản xuất các đoạn văn bản chi tiết và rành mạch, nhiều sinh viên và cả giảng viên đã tìm đến ChatGPT để có thêm nguồn tham khảo tài liệu cho mình.</a:t>
            </a:r>
            <a:endParaRPr lang="en-US" sz="1400" dirty="0">
              <a:solidFill>
                <a:srgbClr val="212529"/>
              </a:solidFill>
              <a:latin typeface="+mj-lt"/>
            </a:endParaRPr>
          </a:p>
          <a:p>
            <a:pPr algn="just"/>
            <a:endParaRPr lang="en-US" sz="1400" dirty="0">
              <a:solidFill>
                <a:srgbClr val="212529"/>
              </a:solidFill>
              <a:latin typeface="+mj-lt"/>
            </a:endParaRPr>
          </a:p>
          <a:p>
            <a:pPr algn="just"/>
            <a:r>
              <a:rPr lang="vi-VN" sz="1400" dirty="0">
                <a:solidFill>
                  <a:srgbClr val="212529"/>
                </a:solidFill>
                <a:latin typeface="+mj-lt"/>
              </a:rPr>
              <a:t>Mặt trái của tính năng này là sự lạm dụng trí tuệ nhân tạo và lười sử dụng chất xám của nhiều cá nhân.</a:t>
            </a:r>
          </a:p>
          <a:p>
            <a:pPr algn="just"/>
            <a:endParaRPr lang="vi-VN" sz="1400" dirty="0">
              <a:solidFill>
                <a:srgbClr val="212529"/>
              </a:solidFill>
              <a:latin typeface="+mj-lt"/>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4BF20CBA-D0D7-890F-9D5D-33778BE99691}"/>
              </a:ext>
            </a:extLst>
          </p:cNvPr>
          <p:cNvSpPr txBox="1"/>
          <p:nvPr/>
        </p:nvSpPr>
        <p:spPr>
          <a:xfrm>
            <a:off x="2622953" y="3973893"/>
            <a:ext cx="6668006"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1400" b="0" i="0" dirty="0">
                <a:solidFill>
                  <a:srgbClr val="222222"/>
                </a:solidFill>
                <a:effectLst/>
                <a:latin typeface="+mj-lt"/>
              </a:rPr>
              <a:t>Ethan Mollick - giáo sư Trường Kinh doanh Wharton của Đại học Pennsylvania từng viết trên Twitter: "</a:t>
            </a:r>
            <a:r>
              <a:rPr lang="vi-VN" sz="1400" b="1" i="0" dirty="0">
                <a:solidFill>
                  <a:srgbClr val="222222"/>
                </a:solidFill>
                <a:effectLst/>
                <a:latin typeface="+mj-lt"/>
              </a:rPr>
              <a:t>Về cơ bản, AI đã làm hỏng bài tập về nhà</a:t>
            </a:r>
            <a:r>
              <a:rPr lang="vi-VN" sz="1400" b="0" i="0" dirty="0">
                <a:solidFill>
                  <a:srgbClr val="222222"/>
                </a:solidFill>
                <a:effectLst/>
                <a:latin typeface="+mj-lt"/>
              </a:rPr>
              <a:t>".</a:t>
            </a:r>
            <a:endParaRPr lang="en-US" sz="1400" dirty="0">
              <a:latin typeface="+mj-lt"/>
            </a:endParaRPr>
          </a:p>
        </p:txBody>
      </p:sp>
    </p:spTree>
    <p:extLst>
      <p:ext uri="{BB962C8B-B14F-4D97-AF65-F5344CB8AC3E}">
        <p14:creationId xmlns:p14="http://schemas.microsoft.com/office/powerpoint/2010/main" val="33471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24</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Giáo</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dục</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3" name="TextBox 2">
            <a:extLst>
              <a:ext uri="{FF2B5EF4-FFF2-40B4-BE49-F238E27FC236}">
                <a16:creationId xmlns:a16="http://schemas.microsoft.com/office/drawing/2014/main" id="{D6541CB0-8035-3BEB-54A0-7A6991273A9B}"/>
              </a:ext>
            </a:extLst>
          </p:cNvPr>
          <p:cNvSpPr txBox="1"/>
          <p:nvPr/>
        </p:nvSpPr>
        <p:spPr>
          <a:xfrm>
            <a:off x="749310" y="1495956"/>
            <a:ext cx="7559483"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Ưu</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và</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nhược</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điểm</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của</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ChatGPT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trong</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lĩnh</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vực</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giáo</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dục</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6" name="CuadroTexto 351">
            <a:extLst>
              <a:ext uri="{FF2B5EF4-FFF2-40B4-BE49-F238E27FC236}">
                <a16:creationId xmlns:a16="http://schemas.microsoft.com/office/drawing/2014/main" id="{B3EA1291-875F-CC04-F202-B7BEA5F9CEBB}"/>
              </a:ext>
            </a:extLst>
          </p:cNvPr>
          <p:cNvSpPr txBox="1"/>
          <p:nvPr/>
        </p:nvSpPr>
        <p:spPr>
          <a:xfrm>
            <a:off x="749310" y="2129731"/>
            <a:ext cx="3336915" cy="30259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defTabSz="914400">
              <a:lnSpc>
                <a:spcPct val="90000"/>
              </a:lnSpc>
              <a:spcAft>
                <a:spcPts val="600"/>
              </a:spcAft>
            </a:pPr>
            <a:r>
              <a:rPr lang="en-US" sz="1400" b="1" dirty="0" err="1">
                <a:solidFill>
                  <a:schemeClr val="tx2">
                    <a:lumMod val="50000"/>
                  </a:schemeClr>
                </a:solidFill>
                <a:latin typeface="Times New Roman" panose="02020603050405020304" pitchFamily="18" charset="0"/>
                <a:cs typeface="Times New Roman" panose="02020603050405020304" pitchFamily="18" charset="0"/>
              </a:rPr>
              <a:t>Ưu</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điểm</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của</a:t>
            </a:r>
            <a:r>
              <a:rPr lang="en-US" sz="1400" b="1" dirty="0">
                <a:solidFill>
                  <a:schemeClr val="tx2">
                    <a:lumMod val="50000"/>
                  </a:schemeClr>
                </a:solidFill>
                <a:latin typeface="Times New Roman" panose="02020603050405020304" pitchFamily="18" charset="0"/>
                <a:cs typeface="Times New Roman" panose="02020603050405020304" pitchFamily="18" charset="0"/>
              </a:rPr>
              <a:t> ChatGPT </a:t>
            </a:r>
          </a:p>
          <a:p>
            <a:pPr defTabSz="914400">
              <a:lnSpc>
                <a:spcPct val="90000"/>
              </a:lnSpc>
              <a:spcAft>
                <a:spcPts val="600"/>
              </a:spcAft>
            </a:pPr>
            <a:endParaRPr lang="en-US" sz="1400" b="1"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i="0" dirty="0">
                <a:solidFill>
                  <a:srgbClr val="212529"/>
                </a:solidFill>
                <a:effectLst/>
                <a:latin typeface="Times New Roman" panose="02020603050405020304" pitchFamily="18" charset="0"/>
                <a:cs typeface="Times New Roman" panose="02020603050405020304" pitchFamily="18" charset="0"/>
              </a:rPr>
              <a:t>ChatGPT </a:t>
            </a:r>
            <a:r>
              <a:rPr lang="en-US" sz="1400" i="0" dirty="0" err="1">
                <a:solidFill>
                  <a:srgbClr val="212529"/>
                </a:solidFill>
                <a:effectLst/>
                <a:latin typeface="Times New Roman" panose="02020603050405020304" pitchFamily="18" charset="0"/>
                <a:cs typeface="Times New Roman" panose="02020603050405020304" pitchFamily="18" charset="0"/>
              </a:rPr>
              <a:t>như</a:t>
            </a:r>
            <a:r>
              <a:rPr lang="en-US" sz="1400" i="0" dirty="0">
                <a:solidFill>
                  <a:srgbClr val="212529"/>
                </a:solidFill>
                <a:effectLst/>
                <a:latin typeface="Times New Roman" panose="02020603050405020304" pitchFamily="18" charset="0"/>
                <a:cs typeface="Times New Roman" panose="02020603050405020304" pitchFamily="18" charset="0"/>
              </a:rPr>
              <a:t> 1 </a:t>
            </a:r>
            <a:r>
              <a:rPr lang="en-US" sz="1400" i="0" dirty="0" err="1">
                <a:solidFill>
                  <a:srgbClr val="212529"/>
                </a:solidFill>
                <a:effectLst/>
                <a:latin typeface="Times New Roman" panose="02020603050405020304" pitchFamily="18" charset="0"/>
                <a:cs typeface="Times New Roman" panose="02020603050405020304" pitchFamily="18" charset="0"/>
              </a:rPr>
              <a:t>trợ</a:t>
            </a:r>
            <a:r>
              <a:rPr lang="en-US" sz="1400" i="0" dirty="0">
                <a:solidFill>
                  <a:srgbClr val="212529"/>
                </a:solidFill>
                <a:effectLst/>
                <a:latin typeface="Times New Roman" panose="02020603050405020304" pitchFamily="18" charset="0"/>
                <a:cs typeface="Times New Roman" panose="02020603050405020304" pitchFamily="18" charset="0"/>
              </a:rPr>
              <a:t> </a:t>
            </a:r>
            <a:r>
              <a:rPr lang="en-US" sz="1400" i="0" dirty="0" err="1">
                <a:solidFill>
                  <a:srgbClr val="212529"/>
                </a:solidFill>
                <a:effectLst/>
                <a:latin typeface="Times New Roman" panose="02020603050405020304" pitchFamily="18" charset="0"/>
                <a:cs typeface="Times New Roman" panose="02020603050405020304" pitchFamily="18" charset="0"/>
              </a:rPr>
              <a:t>lý</a:t>
            </a:r>
            <a:r>
              <a:rPr lang="en-US" sz="1400"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giản</a:t>
            </a:r>
            <a:r>
              <a:rPr lang="en-US" sz="1400" b="1" dirty="0" err="1">
                <a:solidFill>
                  <a:srgbClr val="212529"/>
                </a:solidFill>
                <a:latin typeface="Times New Roman" panose="02020603050405020304" pitchFamily="18" charset="0"/>
                <a:cs typeface="Times New Roman" panose="02020603050405020304" pitchFamily="18" charset="0"/>
              </a:rPr>
              <a:t>g</a:t>
            </a:r>
            <a:r>
              <a:rPr lang="en-US" sz="1400" b="1" dirty="0">
                <a:solidFill>
                  <a:srgbClr val="212529"/>
                </a:solidFill>
                <a:latin typeface="Times New Roman" panose="02020603050405020304" pitchFamily="18" charset="0"/>
                <a:cs typeface="Times New Roman" panose="02020603050405020304" pitchFamily="18" charset="0"/>
              </a:rPr>
              <a:t> </a:t>
            </a:r>
            <a:r>
              <a:rPr lang="en-US" sz="1400" b="1" dirty="0" err="1">
                <a:solidFill>
                  <a:srgbClr val="212529"/>
                </a:solidFill>
                <a:latin typeface="Times New Roman" panose="02020603050405020304" pitchFamily="18" charset="0"/>
                <a:cs typeface="Times New Roman" panose="02020603050405020304" pitchFamily="18" charset="0"/>
              </a:rPr>
              <a:t>viên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trong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ngành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giáo</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duc</a:t>
            </a:r>
            <a:r>
              <a:rPr lang="en-US" sz="1400" dirty="0">
                <a:solidFill>
                  <a:srgbClr val="2125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i="0" dirty="0" err="1">
                <a:solidFill>
                  <a:srgbClr val="212529"/>
                </a:solidFill>
                <a:effectLst/>
                <a:latin typeface="Times New Roman" panose="02020603050405020304" pitchFamily="18" charset="0"/>
                <a:cs typeface="Times New Roman" panose="02020603050405020304" pitchFamily="18" charset="0"/>
              </a:rPr>
              <a:t>Trả</a:t>
            </a:r>
            <a:r>
              <a:rPr lang="en-US" sz="1400" i="0" dirty="0">
                <a:solidFill>
                  <a:srgbClr val="212529"/>
                </a:solidFill>
                <a:effectLst/>
                <a:latin typeface="Times New Roman" panose="02020603050405020304" pitchFamily="18" charset="0"/>
                <a:cs typeface="Times New Roman" panose="02020603050405020304" pitchFamily="18" charset="0"/>
              </a:rPr>
              <a:t> </a:t>
            </a:r>
            <a:r>
              <a:rPr lang="en-US" sz="1400" i="0" dirty="0" err="1">
                <a:solidFill>
                  <a:srgbClr val="212529"/>
                </a:solidFill>
                <a:effectLst/>
                <a:latin typeface="Times New Roman" panose="02020603050405020304" pitchFamily="18" charset="0"/>
                <a:cs typeface="Times New Roman" panose="02020603050405020304" pitchFamily="18" charset="0"/>
              </a:rPr>
              <a:t>lời</a:t>
            </a:r>
            <a:r>
              <a:rPr lang="en-US" sz="1400" i="0" dirty="0">
                <a:solidFill>
                  <a:srgbClr val="212529"/>
                </a:solidFill>
                <a:effectLst/>
                <a:latin typeface="Times New Roman" panose="02020603050405020304" pitchFamily="18" charset="0"/>
                <a:cs typeface="Times New Roman" panose="02020603050405020304" pitchFamily="18" charset="0"/>
              </a:rPr>
              <a:t> </a:t>
            </a:r>
            <a:r>
              <a:rPr lang="en-US" sz="1400" dirty="0">
                <a:solidFill>
                  <a:srgbClr val="212529"/>
                </a:solidFill>
                <a:latin typeface="Times New Roman" panose="02020603050405020304" pitchFamily="18" charset="0"/>
                <a:cs typeface="Times New Roman" panose="02020603050405020304" pitchFamily="18" charset="0"/>
              </a:rPr>
              <a:t>chi </a:t>
            </a:r>
            <a:r>
              <a:rPr lang="en-US" sz="1400" dirty="0" err="1">
                <a:solidFill>
                  <a:srgbClr val="212529"/>
                </a:solidFill>
                <a:latin typeface="Times New Roman" panose="02020603050405020304" pitchFamily="18" charset="0"/>
                <a:cs typeface="Times New Roman" panose="02020603050405020304" pitchFamily="18" charset="0"/>
              </a:rPr>
              <a:t>tiết</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mạch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lạc</a:t>
            </a:r>
            <a:r>
              <a:rPr lang="en-US" sz="1400" dirty="0">
                <a:solidFill>
                  <a:srgbClr val="2125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dirty="0" err="1">
                <a:solidFill>
                  <a:srgbClr val="212529"/>
                </a:solidFill>
                <a:latin typeface="Times New Roman" panose="02020603050405020304" pitchFamily="18" charset="0"/>
                <a:cs typeface="Times New Roman" panose="02020603050405020304" pitchFamily="18" charset="0"/>
              </a:rPr>
              <a:t>Viết</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được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luận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văn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giải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được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các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bài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toàn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khó</a:t>
            </a:r>
            <a:r>
              <a:rPr lang="en-US" sz="1400" dirty="0">
                <a:solidFill>
                  <a:srgbClr val="2125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dirty="0" err="1">
                <a:solidFill>
                  <a:srgbClr val="212529"/>
                </a:solidFill>
                <a:latin typeface="Times New Roman" panose="02020603050405020304" pitchFamily="18" charset="0"/>
                <a:cs typeface="Times New Roman" panose="02020603050405020304" pitchFamily="18" charset="0"/>
              </a:rPr>
              <a:t>Tiết</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kiệm</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thời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gian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học</a:t>
            </a:r>
            <a:r>
              <a:rPr lang="en-US" sz="1400" dirty="0">
                <a:solidFill>
                  <a:srgbClr val="2125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dirty="0" err="1">
                <a:solidFill>
                  <a:srgbClr val="212529"/>
                </a:solidFill>
                <a:latin typeface="Times New Roman" panose="02020603050405020304" pitchFamily="18" charset="0"/>
                <a:cs typeface="Times New Roman" panose="02020603050405020304" pitchFamily="18" charset="0"/>
              </a:rPr>
              <a:t>Có</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khả</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năng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tranh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luận</a:t>
            </a:r>
            <a:r>
              <a:rPr lang="en-US" sz="1400" dirty="0">
                <a:solidFill>
                  <a:srgbClr val="2125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dirty="0" err="1">
                <a:solidFill>
                  <a:srgbClr val="212529"/>
                </a:solidFill>
                <a:latin typeface="Times New Roman" panose="02020603050405020304" pitchFamily="18" charset="0"/>
                <a:cs typeface="Times New Roman" panose="02020603050405020304" pitchFamily="18" charset="0"/>
              </a:rPr>
              <a:t>Sáng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tạo</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nội</a:t>
            </a:r>
            <a:r>
              <a:rPr lang="en-US" sz="1400" dirty="0">
                <a:solidFill>
                  <a:srgbClr val="212529"/>
                </a:solidFill>
                <a:latin typeface="Times New Roman" panose="02020603050405020304" pitchFamily="18" charset="0"/>
                <a:cs typeface="Times New Roman" panose="02020603050405020304" pitchFamily="18" charset="0"/>
              </a:rPr>
              <a:t> dung.</a:t>
            </a:r>
          </a:p>
          <a:p>
            <a:pPr marL="285750" indent="-285750">
              <a:buFont typeface="Arial" panose="020B0604020202020204" pitchFamily="34" charset="0"/>
              <a:buChar char="•"/>
            </a:pPr>
            <a:r>
              <a:rPr lang="en-US" sz="1400" dirty="0" err="1">
                <a:solidFill>
                  <a:srgbClr val="212529"/>
                </a:solidFill>
                <a:latin typeface="Times New Roman" panose="02020603050405020304" pitchFamily="18" charset="0"/>
                <a:cs typeface="Times New Roman" panose="02020603050405020304" pitchFamily="18" charset="0"/>
              </a:rPr>
              <a:t>Dịch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tài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liệu</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dưới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dạng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văn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bản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lớn</a:t>
            </a:r>
            <a:r>
              <a:rPr lang="en-US" sz="1400" dirty="0">
                <a:solidFill>
                  <a:srgbClr val="212529"/>
                </a:solidFill>
                <a:latin typeface="Times New Roman" panose="02020603050405020304" pitchFamily="18" charset="0"/>
                <a:cs typeface="Times New Roman" panose="02020603050405020304" pitchFamily="18" charset="0"/>
              </a:rPr>
              <a:t>.</a:t>
            </a:r>
          </a:p>
        </p:txBody>
      </p:sp>
      <p:sp>
        <p:nvSpPr>
          <p:cNvPr id="18" name="CuadroTexto 351">
            <a:extLst>
              <a:ext uri="{FF2B5EF4-FFF2-40B4-BE49-F238E27FC236}">
                <a16:creationId xmlns:a16="http://schemas.microsoft.com/office/drawing/2014/main" id="{B318E97E-61E6-1AB3-330A-DAF10FD9E364}"/>
              </a:ext>
            </a:extLst>
          </p:cNvPr>
          <p:cNvSpPr txBox="1"/>
          <p:nvPr/>
        </p:nvSpPr>
        <p:spPr>
          <a:xfrm>
            <a:off x="4392395" y="2129730"/>
            <a:ext cx="3243811" cy="30474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defTabSz="914400">
              <a:lnSpc>
                <a:spcPct val="90000"/>
              </a:lnSpc>
              <a:spcAft>
                <a:spcPts val="600"/>
              </a:spcAft>
            </a:pPr>
            <a:r>
              <a:rPr lang="en-US" sz="1400" b="1" dirty="0" err="1">
                <a:solidFill>
                  <a:schemeClr val="tx2">
                    <a:lumMod val="50000"/>
                  </a:schemeClr>
                </a:solidFill>
                <a:latin typeface="Times New Roman" panose="02020603050405020304" pitchFamily="18" charset="0"/>
                <a:cs typeface="Times New Roman" panose="02020603050405020304" pitchFamily="18" charset="0"/>
              </a:rPr>
              <a:t>Nhược</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điểm</a:t>
            </a:r>
            <a:endParaRPr lang="en-US" sz="1400" b="1"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endParaRPr lang="en-US" sz="1400" b="1"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err="1">
                <a:solidFill>
                  <a:srgbClr val="212529"/>
                </a:solidFill>
                <a:latin typeface="Times New Roman" panose="02020603050405020304" pitchFamily="18" charset="0"/>
                <a:cs typeface="Times New Roman" panose="02020603050405020304" pitchFamily="18" charset="0"/>
              </a:rPr>
              <a:t>Khiến</a:t>
            </a:r>
            <a:r>
              <a:rPr lang="en-US" sz="1400" dirty="0">
                <a:solidFill>
                  <a:srgbClr val="212529"/>
                </a:solidFill>
                <a:latin typeface="Times New Roman" panose="02020603050405020304" pitchFamily="18" charset="0"/>
                <a:cs typeface="Times New Roman" panose="02020603050405020304" pitchFamily="18" charset="0"/>
              </a:rPr>
              <a:t> con </a:t>
            </a:r>
            <a:r>
              <a:rPr lang="en-US" sz="1400" dirty="0" err="1">
                <a:solidFill>
                  <a:srgbClr val="212529"/>
                </a:solidFill>
                <a:latin typeface="Times New Roman" panose="02020603050405020304" pitchFamily="18" charset="0"/>
                <a:cs typeface="Times New Roman" panose="02020603050405020304" pitchFamily="18" charset="0"/>
              </a:rPr>
              <a:t>người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lười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vận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động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não</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đặc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biệt</a:t>
            </a:r>
            <a:r>
              <a:rPr lang="en-US" sz="1400" dirty="0">
                <a:solidFill>
                  <a:srgbClr val="212529"/>
                </a:solidFill>
                <a:latin typeface="Times New Roman" panose="02020603050405020304" pitchFamily="18" charset="0"/>
                <a:cs typeface="Times New Roman" panose="02020603050405020304" pitchFamily="18" charset="0"/>
              </a:rPr>
              <a:t> là </a:t>
            </a:r>
            <a:r>
              <a:rPr lang="en-US" sz="1400" dirty="0" err="1">
                <a:solidFill>
                  <a:srgbClr val="212529"/>
                </a:solidFill>
                <a:latin typeface="Times New Roman" panose="02020603050405020304" pitchFamily="18" charset="0"/>
                <a:cs typeface="Times New Roman" panose="02020603050405020304" pitchFamily="18" charset="0"/>
              </a:rPr>
              <a:t>đối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với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học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sinh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sinh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viên</a:t>
            </a:r>
            <a:r>
              <a:rPr lang="en-US" sz="1400" dirty="0">
                <a:solidFill>
                  <a:srgbClr val="2125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dirty="0" err="1">
                <a:solidFill>
                  <a:srgbClr val="212529"/>
                </a:solidFill>
                <a:latin typeface="Times New Roman" panose="02020603050405020304" pitchFamily="18" charset="0"/>
                <a:cs typeface="Times New Roman" panose="02020603050405020304" pitchFamily="18" charset="0"/>
              </a:rPr>
              <a:t>Nhiều</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thông</a:t>
            </a:r>
            <a:r>
              <a:rPr lang="en-US" sz="1400" dirty="0">
                <a:solidFill>
                  <a:srgbClr val="212529"/>
                </a:solidFill>
                <a:latin typeface="Times New Roman" panose="02020603050405020304" pitchFamily="18" charset="0"/>
                <a:cs typeface="Times New Roman" panose="02020603050405020304" pitchFamily="18" charset="0"/>
              </a:rPr>
              <a:t> tin </a:t>
            </a:r>
            <a:r>
              <a:rPr lang="en-US" sz="1400" dirty="0" err="1">
                <a:solidFill>
                  <a:srgbClr val="212529"/>
                </a:solidFill>
                <a:latin typeface="Times New Roman" panose="02020603050405020304" pitchFamily="18" charset="0"/>
                <a:cs typeface="Times New Roman" panose="02020603050405020304" pitchFamily="18" charset="0"/>
              </a:rPr>
              <a:t>không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chính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xác</a:t>
            </a:r>
            <a:r>
              <a:rPr lang="en-US" sz="1400" dirty="0">
                <a:solidFill>
                  <a:srgbClr val="2125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1400" dirty="0">
              <a:solidFill>
                <a:srgbClr val="212529"/>
              </a:solidFill>
              <a:latin typeface="Times New Roman" panose="02020603050405020304" pitchFamily="18" charset="0"/>
              <a:cs typeface="Times New Roman" panose="02020603050405020304" pitchFamily="18" charset="0"/>
            </a:endParaRPr>
          </a:p>
          <a:p>
            <a:endParaRPr lang="en-US" sz="1400" dirty="0">
              <a:solidFill>
                <a:srgbClr val="212529"/>
              </a:solidFill>
              <a:latin typeface="Times New Roman" panose="02020603050405020304" pitchFamily="18" charset="0"/>
              <a:cs typeface="Times New Roman" panose="02020603050405020304" pitchFamily="18" charset="0"/>
            </a:endParaRPr>
          </a:p>
          <a:p>
            <a:endParaRPr lang="en-US" sz="1400" dirty="0">
              <a:solidFill>
                <a:srgbClr val="212529"/>
              </a:solidFill>
              <a:latin typeface="Times New Roman" panose="02020603050405020304" pitchFamily="18" charset="0"/>
              <a:cs typeface="Times New Roman" panose="02020603050405020304" pitchFamily="18" charset="0"/>
            </a:endParaRPr>
          </a:p>
          <a:p>
            <a:endParaRPr lang="en-US" sz="1400" dirty="0">
              <a:solidFill>
                <a:srgbClr val="212529"/>
              </a:solidFill>
              <a:latin typeface="Times New Roman" panose="02020603050405020304" pitchFamily="18" charset="0"/>
              <a:cs typeface="Times New Roman" panose="02020603050405020304" pitchFamily="18" charset="0"/>
            </a:endParaRPr>
          </a:p>
          <a:p>
            <a:pPr marL="514350" indent="-514350">
              <a:buAutoNum type="arabicPeriod"/>
            </a:pPr>
            <a:endParaRPr lang="vi-VN" sz="140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02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25</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Giáo</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dục</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3" name="TextBox 2">
            <a:extLst>
              <a:ext uri="{FF2B5EF4-FFF2-40B4-BE49-F238E27FC236}">
                <a16:creationId xmlns:a16="http://schemas.microsoft.com/office/drawing/2014/main" id="{D6541CB0-8035-3BEB-54A0-7A6991273A9B}"/>
              </a:ext>
            </a:extLst>
          </p:cNvPr>
          <p:cNvSpPr txBox="1"/>
          <p:nvPr/>
        </p:nvSpPr>
        <p:spPr>
          <a:xfrm>
            <a:off x="749310" y="1495956"/>
            <a:ext cx="7559483"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Làm</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thơ</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D9A73F80-C71E-5364-D4E2-08E8EBEEC369}"/>
              </a:ext>
            </a:extLst>
          </p:cNvPr>
          <p:cNvPicPr>
            <a:picLocks noChangeAspect="1"/>
          </p:cNvPicPr>
          <p:nvPr/>
        </p:nvPicPr>
        <p:blipFill>
          <a:blip r:embed="rId6"/>
          <a:stretch>
            <a:fillRect/>
          </a:stretch>
        </p:blipFill>
        <p:spPr>
          <a:xfrm>
            <a:off x="1733872" y="2079905"/>
            <a:ext cx="6162370" cy="3114962"/>
          </a:xfrm>
          <a:prstGeom prst="rect">
            <a:avLst/>
          </a:prstGeom>
        </p:spPr>
      </p:pic>
    </p:spTree>
    <p:extLst>
      <p:ext uri="{BB962C8B-B14F-4D97-AF65-F5344CB8AC3E}">
        <p14:creationId xmlns:p14="http://schemas.microsoft.com/office/powerpoint/2010/main" val="32931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26</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Giáo</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dục</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3" name="TextBox 2">
            <a:extLst>
              <a:ext uri="{FF2B5EF4-FFF2-40B4-BE49-F238E27FC236}">
                <a16:creationId xmlns:a16="http://schemas.microsoft.com/office/drawing/2014/main" id="{D6541CB0-8035-3BEB-54A0-7A6991273A9B}"/>
              </a:ext>
            </a:extLst>
          </p:cNvPr>
          <p:cNvSpPr txBox="1"/>
          <p:nvPr/>
        </p:nvSpPr>
        <p:spPr>
          <a:xfrm>
            <a:off x="749310" y="1495956"/>
            <a:ext cx="7559483"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Viết</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luận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văn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bài</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văn</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CBB37C29-324B-A3E7-D95F-B629172AD93E}"/>
              </a:ext>
            </a:extLst>
          </p:cNvPr>
          <p:cNvPicPr>
            <a:picLocks noChangeAspect="1"/>
          </p:cNvPicPr>
          <p:nvPr/>
        </p:nvPicPr>
        <p:blipFill>
          <a:blip r:embed="rId6"/>
          <a:stretch>
            <a:fillRect/>
          </a:stretch>
        </p:blipFill>
        <p:spPr>
          <a:xfrm>
            <a:off x="1500114" y="2212322"/>
            <a:ext cx="6905771" cy="3080554"/>
          </a:xfrm>
          <a:prstGeom prst="rect">
            <a:avLst/>
          </a:prstGeom>
        </p:spPr>
      </p:pic>
    </p:spTree>
    <p:extLst>
      <p:ext uri="{BB962C8B-B14F-4D97-AF65-F5344CB8AC3E}">
        <p14:creationId xmlns:p14="http://schemas.microsoft.com/office/powerpoint/2010/main" val="10744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27</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Giáo</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dục</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3" name="TextBox 2">
            <a:extLst>
              <a:ext uri="{FF2B5EF4-FFF2-40B4-BE49-F238E27FC236}">
                <a16:creationId xmlns:a16="http://schemas.microsoft.com/office/drawing/2014/main" id="{D6541CB0-8035-3BEB-54A0-7A6991273A9B}"/>
              </a:ext>
            </a:extLst>
          </p:cNvPr>
          <p:cNvSpPr txBox="1"/>
          <p:nvPr/>
        </p:nvSpPr>
        <p:spPr>
          <a:xfrm>
            <a:off x="749310" y="1495956"/>
            <a:ext cx="7559483"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Làm</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toán</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75D1AC4C-F166-B623-9CB9-D40011AFE813}"/>
              </a:ext>
            </a:extLst>
          </p:cNvPr>
          <p:cNvPicPr>
            <a:picLocks noChangeAspect="1"/>
          </p:cNvPicPr>
          <p:nvPr/>
        </p:nvPicPr>
        <p:blipFill rotWithShape="1">
          <a:blip r:embed="rId6"/>
          <a:srcRect b="66979"/>
          <a:stretch/>
        </p:blipFill>
        <p:spPr>
          <a:xfrm>
            <a:off x="2173944" y="2017666"/>
            <a:ext cx="6134849" cy="1266119"/>
          </a:xfrm>
          <a:prstGeom prst="rect">
            <a:avLst/>
          </a:prstGeom>
        </p:spPr>
      </p:pic>
      <p:pic>
        <p:nvPicPr>
          <p:cNvPr id="8" name="Picture 7">
            <a:extLst>
              <a:ext uri="{FF2B5EF4-FFF2-40B4-BE49-F238E27FC236}">
                <a16:creationId xmlns:a16="http://schemas.microsoft.com/office/drawing/2014/main" id="{5C061A3B-BAE0-952A-BEA7-FA8D2EF113C0}"/>
              </a:ext>
            </a:extLst>
          </p:cNvPr>
          <p:cNvPicPr>
            <a:picLocks noChangeAspect="1"/>
          </p:cNvPicPr>
          <p:nvPr/>
        </p:nvPicPr>
        <p:blipFill>
          <a:blip r:embed="rId7"/>
          <a:stretch>
            <a:fillRect/>
          </a:stretch>
        </p:blipFill>
        <p:spPr>
          <a:xfrm>
            <a:off x="2595252" y="3700319"/>
            <a:ext cx="4955387" cy="1925114"/>
          </a:xfrm>
          <a:prstGeom prst="rect">
            <a:avLst/>
          </a:prstGeom>
        </p:spPr>
      </p:pic>
    </p:spTree>
    <p:extLst>
      <p:ext uri="{BB962C8B-B14F-4D97-AF65-F5344CB8AC3E}">
        <p14:creationId xmlns:p14="http://schemas.microsoft.com/office/powerpoint/2010/main" val="425253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28</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Quản</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lý</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chung</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11" name="CuadroTexto 351">
            <a:extLst>
              <a:ext uri="{FF2B5EF4-FFF2-40B4-BE49-F238E27FC236}">
                <a16:creationId xmlns:a16="http://schemas.microsoft.com/office/drawing/2014/main" id="{FA98FD72-1645-1C6D-F27A-DA50B7E68A21}"/>
              </a:ext>
            </a:extLst>
          </p:cNvPr>
          <p:cNvSpPr txBox="1"/>
          <p:nvPr/>
        </p:nvSpPr>
        <p:spPr>
          <a:xfrm>
            <a:off x="672957" y="1672671"/>
            <a:ext cx="795848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400" b="0" i="0" dirty="0" err="1">
                <a:solidFill>
                  <a:srgbClr val="212529"/>
                </a:solidFill>
                <a:effectLst/>
                <a:latin typeface="Times New Roman" panose="02020603050405020304" pitchFamily="18" charset="0"/>
                <a:cs typeface="Times New Roman" panose="02020603050405020304" pitchFamily="18" charset="0"/>
              </a:rPr>
              <a:t>Một</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số</a:t>
            </a:r>
            <a:r>
              <a:rPr lang="en-US" sz="1400" b="0" i="0" dirty="0">
                <a:solidFill>
                  <a:srgbClr val="212529"/>
                </a:solidFill>
                <a:effectLst/>
                <a:latin typeface="Times New Roman" panose="02020603050405020304" pitchFamily="18" charset="0"/>
                <a:cs typeface="Times New Roman" panose="02020603050405020304" pitchFamily="18" charset="0"/>
              </a:rPr>
              <a:t> ý </a:t>
            </a:r>
            <a:r>
              <a:rPr lang="en-US" sz="1400" b="0" i="0" dirty="0" err="1">
                <a:solidFill>
                  <a:srgbClr val="212529"/>
                </a:solidFill>
                <a:effectLst/>
                <a:latin typeface="Times New Roman" panose="02020603050405020304" pitchFamily="18" charset="0"/>
                <a:cs typeface="Times New Roman" panose="02020603050405020304" pitchFamily="18" charset="0"/>
              </a:rPr>
              <a:t>tưởng</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chung</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trên</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ứng</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dụng</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ChatGPT</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đượ</a:t>
            </a:r>
            <a:r>
              <a:rPr lang="en-US" sz="1400" dirty="0" err="1">
                <a:solidFill>
                  <a:srgbClr val="212529"/>
                </a:solidFill>
                <a:latin typeface="Times New Roman" panose="02020603050405020304" pitchFamily="18" charset="0"/>
                <a:cs typeface="Times New Roman" panose="02020603050405020304" pitchFamily="18" charset="0"/>
              </a:rPr>
              <a:t>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sử</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dụng</a:t>
            </a:r>
            <a:r>
              <a:rPr lang="en-US" sz="1400" dirty="0">
                <a:solidFill>
                  <a:srgbClr val="212529"/>
                </a:solidFill>
                <a:latin typeface="Times New Roman" panose="02020603050405020304" pitchFamily="18" charset="0"/>
                <a:cs typeface="Times New Roman" panose="02020603050405020304" pitchFamily="18" charset="0"/>
              </a:rPr>
              <a:t>:</a:t>
            </a:r>
          </a:p>
          <a:p>
            <a:pPr algn="just"/>
            <a:endParaRPr lang="en-US" sz="1400" b="0" i="0" dirty="0">
              <a:solidFill>
                <a:srgbClr val="212529"/>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1400" dirty="0" err="1">
                <a:solidFill>
                  <a:srgbClr val="212529"/>
                </a:solidFill>
                <a:latin typeface="Times New Roman" panose="02020603050405020304" pitchFamily="18" charset="0"/>
                <a:cs typeface="Times New Roman" panose="02020603050405020304" pitchFamily="18" charset="0"/>
              </a:rPr>
              <a:t>Phân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tích</a:t>
            </a:r>
            <a:r>
              <a:rPr lang="en-US" sz="1400" dirty="0">
                <a:solidFill>
                  <a:srgbClr val="212529"/>
                </a:solidFill>
                <a:latin typeface="Times New Roman" panose="02020603050405020304" pitchFamily="18" charset="0"/>
                <a:cs typeface="Times New Roman" panose="02020603050405020304" pitchFamily="18" charset="0"/>
              </a:rPr>
              <a:t> so </a:t>
            </a:r>
            <a:r>
              <a:rPr lang="en-US" sz="1400" dirty="0" err="1">
                <a:solidFill>
                  <a:srgbClr val="212529"/>
                </a:solidFill>
                <a:latin typeface="Times New Roman" panose="02020603050405020304" pitchFamily="18" charset="0"/>
                <a:cs typeface="Times New Roman" panose="02020603050405020304" pitchFamily="18" charset="0"/>
              </a:rPr>
              <a:t>sánh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giữa</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các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vấn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đề</a:t>
            </a:r>
            <a:r>
              <a:rPr lang="en-US" sz="1400" dirty="0">
                <a:solidFill>
                  <a:srgbClr val="212529"/>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1400" b="0" i="0" dirty="0" err="1">
                <a:solidFill>
                  <a:srgbClr val="212529"/>
                </a:solidFill>
                <a:effectLst/>
                <a:latin typeface="Times New Roman" panose="02020603050405020304" pitchFamily="18" charset="0"/>
                <a:cs typeface="Times New Roman" panose="02020603050405020304" pitchFamily="18" charset="0"/>
              </a:rPr>
              <a:t>Giải</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thích</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các</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thuật</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ngữ</a:t>
            </a:r>
            <a:r>
              <a:rPr lang="en-US" sz="1400" b="0" i="0" dirty="0">
                <a:solidFill>
                  <a:srgbClr val="212529"/>
                </a:solidFill>
                <a:effectLst/>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1400" b="0" i="0" dirty="0">
                <a:solidFill>
                  <a:srgbClr val="212529"/>
                </a:solidFill>
                <a:effectLst/>
                <a:latin typeface="Times New Roman" panose="02020603050405020304" pitchFamily="18" charset="0"/>
                <a:cs typeface="Times New Roman" panose="02020603050405020304" pitchFamily="18" charset="0"/>
              </a:rPr>
              <a:t>B</a:t>
            </a:r>
            <a:r>
              <a:rPr lang="en-US" sz="1400" dirty="0">
                <a:solidFill>
                  <a:srgbClr val="212529"/>
                </a:solidFill>
                <a:latin typeface="Times New Roman" panose="02020603050405020304" pitchFamily="18" charset="0"/>
                <a:cs typeface="Times New Roman" panose="02020603050405020304" pitchFamily="18" charset="0"/>
              </a:rPr>
              <a:t>rainstorm ý </a:t>
            </a:r>
            <a:r>
              <a:rPr lang="en-US" sz="1400" dirty="0" err="1">
                <a:solidFill>
                  <a:srgbClr val="212529"/>
                </a:solidFill>
                <a:latin typeface="Times New Roman" panose="02020603050405020304" pitchFamily="18" charset="0"/>
                <a:cs typeface="Times New Roman" panose="02020603050405020304" pitchFamily="18" charset="0"/>
              </a:rPr>
              <a:t>tưởng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để</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tăng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lợi</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nhuận</a:t>
            </a:r>
            <a:r>
              <a:rPr lang="en-US" sz="1400" dirty="0">
                <a:solidFill>
                  <a:srgbClr val="212529"/>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1400" b="0" i="0" dirty="0" err="1">
                <a:solidFill>
                  <a:srgbClr val="212529"/>
                </a:solidFill>
                <a:effectLst/>
                <a:latin typeface="Times New Roman" panose="02020603050405020304" pitchFamily="18" charset="0"/>
                <a:cs typeface="Times New Roman" panose="02020603050405020304" pitchFamily="18" charset="0"/>
              </a:rPr>
              <a:t>Ph</a:t>
            </a:r>
            <a:r>
              <a:rPr lang="en-US" sz="1400" dirty="0" err="1">
                <a:solidFill>
                  <a:srgbClr val="212529"/>
                </a:solidFill>
                <a:latin typeface="Times New Roman" panose="02020603050405020304" pitchFamily="18" charset="0"/>
                <a:cs typeface="Times New Roman" panose="02020603050405020304" pitchFamily="18" charset="0"/>
              </a:rPr>
              <a:t>ân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tích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rủ</a:t>
            </a:r>
            <a:r>
              <a:rPr lang="en-US" sz="1400" dirty="0">
                <a:solidFill>
                  <a:srgbClr val="212529"/>
                </a:solidFill>
                <a:latin typeface="Times New Roman" panose="02020603050405020304" pitchFamily="18" charset="0"/>
                <a:cs typeface="Times New Roman" panose="02020603050405020304" pitchFamily="18" charset="0"/>
              </a:rPr>
              <a:t> ro.</a:t>
            </a:r>
            <a:endParaRPr lang="en-US" sz="1400" b="0" i="0" dirty="0">
              <a:solidFill>
                <a:srgbClr val="212529"/>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1400" dirty="0" err="1">
                <a:solidFill>
                  <a:srgbClr val="212529"/>
                </a:solidFill>
                <a:latin typeface="Times New Roman" panose="02020603050405020304" pitchFamily="18" charset="0"/>
                <a:cs typeface="Times New Roman" panose="02020603050405020304" pitchFamily="18" charset="0"/>
              </a:rPr>
              <a:t>Đề</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xuất</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phương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án</a:t>
            </a:r>
            <a:r>
              <a:rPr lang="en-US" sz="1400" dirty="0">
                <a:solidFill>
                  <a:srgbClr val="212529"/>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endParaRPr lang="vi-VN" sz="1400" b="0" i="0" dirty="0">
              <a:solidFill>
                <a:srgbClr val="212529"/>
              </a:solidFill>
              <a:effectLst/>
              <a:latin typeface="Times New Roman" panose="02020603050405020304" pitchFamily="18" charset="0"/>
              <a:cs typeface="Times New Roman" panose="02020603050405020304" pitchFamily="18" charset="0"/>
            </a:endParaRPr>
          </a:p>
        </p:txBody>
      </p:sp>
      <p:sp>
        <p:nvSpPr>
          <p:cNvPr id="14" name="CuadroTexto 351">
            <a:extLst>
              <a:ext uri="{FF2B5EF4-FFF2-40B4-BE49-F238E27FC236}">
                <a16:creationId xmlns:a16="http://schemas.microsoft.com/office/drawing/2014/main" id="{AE856322-AFCD-7CBD-7A6E-99FD90759D2D}"/>
              </a:ext>
            </a:extLst>
          </p:cNvPr>
          <p:cNvSpPr txBox="1"/>
          <p:nvPr/>
        </p:nvSpPr>
        <p:spPr>
          <a:xfrm>
            <a:off x="672956" y="3828626"/>
            <a:ext cx="795848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400" b="0" i="0" dirty="0" err="1">
                <a:solidFill>
                  <a:srgbClr val="212529"/>
                </a:solidFill>
                <a:effectLst/>
                <a:latin typeface="Times New Roman" panose="02020603050405020304" pitchFamily="18" charset="0"/>
                <a:cs typeface="Times New Roman" panose="02020603050405020304" pitchFamily="18" charset="0"/>
              </a:rPr>
              <a:t>Với</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người</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quản</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lý</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có</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thể</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đưa</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ra</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các</a:t>
            </a:r>
            <a:r>
              <a:rPr lang="en-US" sz="1400" b="0" i="0" dirty="0">
                <a:solidFill>
                  <a:srgbClr val="212529"/>
                </a:solidFill>
                <a:effectLst/>
                <a:latin typeface="Times New Roman" panose="02020603050405020304" pitchFamily="18" charset="0"/>
                <a:cs typeface="Times New Roman" panose="02020603050405020304" pitchFamily="18" charset="0"/>
              </a:rPr>
              <a:t> </a:t>
            </a:r>
            <a:r>
              <a:rPr lang="en-US" sz="1400" b="0" i="0" dirty="0" err="1">
                <a:solidFill>
                  <a:srgbClr val="212529"/>
                </a:solidFill>
                <a:effectLst/>
                <a:latin typeface="Times New Roman" panose="02020603050405020304" pitchFamily="18" charset="0"/>
                <a:cs typeface="Times New Roman" panose="02020603050405020304" pitchFamily="18" charset="0"/>
              </a:rPr>
              <a:t>nội</a:t>
            </a:r>
            <a:r>
              <a:rPr lang="en-US" sz="1400" b="0" i="0" dirty="0">
                <a:solidFill>
                  <a:srgbClr val="212529"/>
                </a:solidFill>
                <a:effectLst/>
                <a:latin typeface="Times New Roman" panose="02020603050405020304" pitchFamily="18" charset="0"/>
                <a:cs typeface="Times New Roman" panose="02020603050405020304" pitchFamily="18" charset="0"/>
              </a:rPr>
              <a:t> dung </a:t>
            </a:r>
            <a:r>
              <a:rPr lang="en-US" sz="1400" b="0" i="0" dirty="0" err="1">
                <a:solidFill>
                  <a:srgbClr val="212529"/>
                </a:solidFill>
                <a:effectLst/>
                <a:latin typeface="Times New Roman" panose="02020603050405020304" pitchFamily="18" charset="0"/>
                <a:cs typeface="Times New Roman" panose="02020603050405020304" pitchFamily="18" charset="0"/>
              </a:rPr>
              <a:t>sau</a:t>
            </a:r>
            <a:r>
              <a:rPr lang="en-US" sz="1400" dirty="0">
                <a:solidFill>
                  <a:srgbClr val="212529"/>
                </a:solidFill>
                <a:latin typeface="Times New Roman" panose="02020603050405020304" pitchFamily="18" charset="0"/>
                <a:cs typeface="Times New Roman" panose="02020603050405020304" pitchFamily="18" charset="0"/>
              </a:rPr>
              <a:t>:</a:t>
            </a:r>
          </a:p>
          <a:p>
            <a:pPr algn="just"/>
            <a:endParaRPr lang="en-US" sz="1400" b="0" i="0" dirty="0">
              <a:solidFill>
                <a:srgbClr val="212529"/>
              </a:solidFill>
              <a:effectLst/>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1400" dirty="0" err="1">
                <a:solidFill>
                  <a:srgbClr val="212529"/>
                </a:solidFill>
                <a:latin typeface="Times New Roman" panose="02020603050405020304" pitchFamily="18" charset="0"/>
                <a:cs typeface="Times New Roman" panose="02020603050405020304" pitchFamily="18" charset="0"/>
              </a:rPr>
              <a:t>Xây</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dựng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mô</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hình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kinh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doanh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kế</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hoạch</a:t>
            </a:r>
            <a:r>
              <a:rPr lang="en-US" sz="1400" dirty="0">
                <a:solidFill>
                  <a:srgbClr val="212529"/>
                </a:solidFill>
                <a:latin typeface="Times New Roman" panose="02020603050405020304" pitchFamily="18" charset="0"/>
                <a:cs typeface="Times New Roman" panose="02020603050405020304" pitchFamily="18" charset="0"/>
              </a:rPr>
              <a:t> marketing.</a:t>
            </a:r>
          </a:p>
          <a:p>
            <a:pPr marL="514350" indent="-514350" algn="just">
              <a:buFont typeface="+mj-lt"/>
              <a:buAutoNum type="arabicPeriod"/>
            </a:pPr>
            <a:r>
              <a:rPr lang="en-US" sz="1400" dirty="0" err="1">
                <a:solidFill>
                  <a:srgbClr val="212529"/>
                </a:solidFill>
                <a:latin typeface="Times New Roman" panose="02020603050405020304" pitchFamily="18" charset="0"/>
                <a:cs typeface="Times New Roman" panose="02020603050405020304" pitchFamily="18" charset="0"/>
              </a:rPr>
              <a:t>Tạo</a:t>
            </a:r>
            <a:r>
              <a:rPr lang="en-US" sz="1400" dirty="0">
                <a:solidFill>
                  <a:srgbClr val="212529"/>
                </a:solidFill>
                <a:latin typeface="Times New Roman" panose="02020603050405020304" pitchFamily="18" charset="0"/>
                <a:cs typeface="Times New Roman" panose="02020603050405020304" pitchFamily="18" charset="0"/>
              </a:rPr>
              <a:t> OKR </a:t>
            </a:r>
            <a:r>
              <a:rPr lang="en-US" sz="1400" dirty="0" err="1">
                <a:solidFill>
                  <a:srgbClr val="212529"/>
                </a:solidFill>
                <a:latin typeface="Times New Roman" panose="02020603050405020304" pitchFamily="18" charset="0"/>
                <a:cs typeface="Times New Roman" panose="02020603050405020304" pitchFamily="18" charset="0"/>
              </a:rPr>
              <a:t>cho</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nhà</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quản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lý</a:t>
            </a:r>
            <a:r>
              <a:rPr lang="en-US" sz="1400" b="0" i="0" dirty="0">
                <a:solidFill>
                  <a:srgbClr val="212529"/>
                </a:solidFill>
                <a:effectLst/>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1400" dirty="0" err="1">
                <a:solidFill>
                  <a:srgbClr val="212529"/>
                </a:solidFill>
                <a:latin typeface="Times New Roman" panose="02020603050405020304" pitchFamily="18" charset="0"/>
                <a:cs typeface="Times New Roman" panose="02020603050405020304" pitchFamily="18" charset="0"/>
              </a:rPr>
              <a:t>Lên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kế</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hoạch</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thâm</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nhập</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thị</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trường</a:t>
            </a:r>
            <a:r>
              <a:rPr lang="en-US" sz="1400" dirty="0">
                <a:solidFill>
                  <a:srgbClr val="212529"/>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sz="1400" dirty="0" err="1">
                <a:solidFill>
                  <a:srgbClr val="212529"/>
                </a:solidFill>
                <a:latin typeface="Times New Roman" panose="02020603050405020304" pitchFamily="18" charset="0"/>
                <a:cs typeface="Times New Roman" panose="02020603050405020304" pitchFamily="18" charset="0"/>
              </a:rPr>
              <a:t>Lên</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sơ</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đồ</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tổ</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chức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và</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mổ</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tả</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công</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việc</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cho</a:t>
            </a:r>
            <a:r>
              <a:rPr lang="en-US" sz="1400" dirty="0">
                <a:solidFill>
                  <a:srgbClr val="212529"/>
                </a:solidFill>
                <a:latin typeface="Times New Roman" panose="02020603050405020304" pitchFamily="18" charset="0"/>
                <a:cs typeface="Times New Roman" panose="02020603050405020304" pitchFamily="18" charset="0"/>
              </a:rPr>
              <a:t> </a:t>
            </a:r>
            <a:r>
              <a:rPr lang="en-US" sz="1400" dirty="0" err="1">
                <a:solidFill>
                  <a:srgbClr val="212529"/>
                </a:solidFill>
                <a:latin typeface="Times New Roman" panose="02020603050405020304" pitchFamily="18" charset="0"/>
                <a:cs typeface="Times New Roman" panose="02020603050405020304" pitchFamily="18" charset="0"/>
              </a:rPr>
              <a:t>phòng</a:t>
            </a:r>
            <a:r>
              <a:rPr lang="en-US" sz="1400" dirty="0">
                <a:solidFill>
                  <a:srgbClr val="212529"/>
                </a:solidFill>
                <a:latin typeface="Times New Roman" panose="02020603050405020304" pitchFamily="18" charset="0"/>
                <a:cs typeface="Times New Roman" panose="02020603050405020304" pitchFamily="18" charset="0"/>
              </a:rPr>
              <a:t> ban.</a:t>
            </a:r>
          </a:p>
          <a:p>
            <a:pPr marL="514350" indent="-514350" algn="just">
              <a:buFont typeface="+mj-lt"/>
              <a:buAutoNum type="arabicPeriod"/>
            </a:pPr>
            <a:r>
              <a:rPr lang="en-US" sz="1400" dirty="0">
                <a:solidFill>
                  <a:srgbClr val="212529"/>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endParaRPr lang="vi-VN" sz="14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5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29</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Design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7812F903-1DCE-31F9-834D-6D0053097BF1}"/>
              </a:ext>
            </a:extLst>
          </p:cNvPr>
          <p:cNvSpPr txBox="1"/>
          <p:nvPr/>
        </p:nvSpPr>
        <p:spPr>
          <a:xfrm>
            <a:off x="749310" y="1585191"/>
            <a:ext cx="7559483"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Một</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số</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ứng</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dụng ChatGPT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trong</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lĩnh</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vực</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Design</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CuadroTexto 351">
            <a:extLst>
              <a:ext uri="{FF2B5EF4-FFF2-40B4-BE49-F238E27FC236}">
                <a16:creationId xmlns:a16="http://schemas.microsoft.com/office/drawing/2014/main" id="{7CE156EE-8C8D-39D9-A845-3123304A0E73}"/>
              </a:ext>
            </a:extLst>
          </p:cNvPr>
          <p:cNvSpPr txBox="1"/>
          <p:nvPr/>
        </p:nvSpPr>
        <p:spPr>
          <a:xfrm>
            <a:off x="448147" y="2058769"/>
            <a:ext cx="8251353" cy="24622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l">
              <a:buFont typeface="Arial" panose="020B0604020202020204" pitchFamily="34" charset="0"/>
              <a:buChar char="•"/>
            </a:pPr>
            <a:r>
              <a:rPr lang="vi-VN" sz="1400" b="1" i="0" dirty="0">
                <a:solidFill>
                  <a:schemeClr val="tx2">
                    <a:lumMod val="75000"/>
                  </a:schemeClr>
                </a:solidFill>
                <a:effectLst/>
                <a:latin typeface="+mj-lt"/>
              </a:rPr>
              <a:t>Viết mô tả sản phẩm Brief</a:t>
            </a:r>
            <a:r>
              <a:rPr lang="vi-VN" sz="1400" i="0" dirty="0">
                <a:solidFill>
                  <a:schemeClr val="tx2">
                    <a:lumMod val="75000"/>
                  </a:schemeClr>
                </a:solidFill>
                <a:effectLst/>
                <a:latin typeface="+mj-lt"/>
              </a:rPr>
              <a:t>: Tạo ra nội dung mô tả sản phẩm với chi tiết, giới thiệu sản phẩm</a:t>
            </a:r>
            <a:r>
              <a:rPr lang="en-US" sz="1400" i="0" dirty="0">
                <a:solidFill>
                  <a:schemeClr val="tx2">
                    <a:lumMod val="75000"/>
                  </a:schemeClr>
                </a:solidFill>
                <a:effectLst/>
                <a:latin typeface="+mj-lt"/>
              </a:rPr>
              <a:t>.</a:t>
            </a:r>
            <a:endParaRPr lang="vi-VN" sz="1400" i="0" dirty="0">
              <a:solidFill>
                <a:schemeClr val="tx2">
                  <a:lumMod val="75000"/>
                </a:schemeClr>
              </a:solidFill>
              <a:effectLst/>
              <a:latin typeface="+mj-lt"/>
            </a:endParaRPr>
          </a:p>
          <a:p>
            <a:pPr marL="285750" indent="-285750" algn="l">
              <a:buFont typeface="Arial" panose="020B0604020202020204" pitchFamily="34" charset="0"/>
              <a:buChar char="•"/>
            </a:pPr>
            <a:r>
              <a:rPr lang="vi-VN" sz="1400" b="1" i="0" dirty="0">
                <a:solidFill>
                  <a:schemeClr val="tx2">
                    <a:lumMod val="75000"/>
                  </a:schemeClr>
                </a:solidFill>
                <a:effectLst/>
                <a:latin typeface="+mj-lt"/>
              </a:rPr>
              <a:t>Tạo nội dung cho trang web thiết kế</a:t>
            </a:r>
            <a:r>
              <a:rPr lang="vi-VN" sz="1400" i="0" dirty="0">
                <a:solidFill>
                  <a:schemeClr val="tx2">
                    <a:lumMod val="75000"/>
                  </a:schemeClr>
                </a:solidFill>
                <a:effectLst/>
                <a:latin typeface="+mj-lt"/>
              </a:rPr>
              <a:t>: Tạo ra nội dung cho trang web thiết kế với mô tả dịch vụ, giới thiệu công ty và tính năng </a:t>
            </a:r>
            <a:r>
              <a:rPr lang="en-US" sz="1400" dirty="0">
                <a:solidFill>
                  <a:schemeClr val="tx2">
                    <a:lumMod val="75000"/>
                  </a:schemeClr>
                </a:solidFill>
                <a:latin typeface="+mj-lt"/>
              </a:rPr>
              <a:t>.</a:t>
            </a:r>
          </a:p>
          <a:p>
            <a:pPr marL="285750" indent="-285750" algn="l">
              <a:buFont typeface="Arial" panose="020B0604020202020204" pitchFamily="34" charset="0"/>
              <a:buChar char="•"/>
            </a:pPr>
            <a:r>
              <a:rPr lang="vi-VN" sz="1400" b="1" i="0" dirty="0">
                <a:solidFill>
                  <a:schemeClr val="tx2">
                    <a:lumMod val="75000"/>
                  </a:schemeClr>
                </a:solidFill>
                <a:effectLst/>
                <a:latin typeface="+mj-lt"/>
              </a:rPr>
              <a:t>Viết bài đánh giá sản phẩm thiết kế</a:t>
            </a:r>
            <a:r>
              <a:rPr lang="vi-VN" sz="1400" i="0" dirty="0">
                <a:solidFill>
                  <a:schemeClr val="tx2">
                    <a:lumMod val="75000"/>
                  </a:schemeClr>
                </a:solidFill>
                <a:effectLst/>
                <a:latin typeface="+mj-lt"/>
              </a:rPr>
              <a:t>: Tạo ra bài đánh giá sản phẩm với chi tiết về tính năng, đặc điểm và lợi ích của sản phẩm.</a:t>
            </a:r>
            <a:endParaRPr lang="en-US" sz="1400" i="0" dirty="0">
              <a:solidFill>
                <a:schemeClr val="tx2">
                  <a:lumMod val="75000"/>
                </a:schemeClr>
              </a:solidFill>
              <a:effectLst/>
              <a:latin typeface="+mj-lt"/>
            </a:endParaRPr>
          </a:p>
          <a:p>
            <a:pPr marL="285750" indent="-285750" algn="l">
              <a:buFont typeface="Arial" panose="020B0604020202020204" pitchFamily="34" charset="0"/>
              <a:buChar char="•"/>
            </a:pPr>
            <a:r>
              <a:rPr lang="en-US" sz="1400" dirty="0">
                <a:solidFill>
                  <a:schemeClr val="tx2">
                    <a:lumMod val="75000"/>
                  </a:schemeClr>
                </a:solidFill>
                <a:latin typeface="Times New Roman" panose="02020603050405020304" pitchFamily="18" charset="0"/>
                <a:cs typeface="Times New Roman" panose="02020603050405020304" pitchFamily="18" charset="0"/>
              </a:rPr>
              <a:t> </a:t>
            </a:r>
            <a:r>
              <a:rPr lang="en-US" sz="1400" b="1" dirty="0" err="1">
                <a:solidFill>
                  <a:schemeClr val="tx2">
                    <a:lumMod val="75000"/>
                  </a:schemeClr>
                </a:solidFill>
                <a:latin typeface="Times New Roman" panose="02020603050405020304" pitchFamily="18" charset="0"/>
                <a:cs typeface="Times New Roman" panose="02020603050405020304" pitchFamily="18" charset="0"/>
              </a:rPr>
              <a:t>Lên</a:t>
            </a:r>
            <a:r>
              <a:rPr lang="en-US" sz="1400" b="1" dirty="0">
                <a:solidFill>
                  <a:schemeClr val="tx2">
                    <a:lumMod val="75000"/>
                  </a:schemeClr>
                </a:solidFill>
                <a:latin typeface="Times New Roman" panose="02020603050405020304" pitchFamily="18" charset="0"/>
                <a:cs typeface="Times New Roman" panose="02020603050405020304" pitchFamily="18" charset="0"/>
              </a:rPr>
              <a:t> ý </a:t>
            </a:r>
            <a:r>
              <a:rPr lang="en-US" sz="1400" b="1" dirty="0" err="1">
                <a:solidFill>
                  <a:schemeClr val="tx2">
                    <a:lumMod val="75000"/>
                  </a:schemeClr>
                </a:solidFill>
                <a:latin typeface="Times New Roman" panose="02020603050405020304" pitchFamily="18" charset="0"/>
                <a:cs typeface="Times New Roman" panose="02020603050405020304" pitchFamily="18" charset="0"/>
              </a:rPr>
              <a:t>tưởng</a:t>
            </a:r>
            <a:r>
              <a:rPr lang="en-US" sz="1400" b="1" dirty="0">
                <a:solidFill>
                  <a:schemeClr val="tx2">
                    <a:lumMod val="75000"/>
                  </a:schemeClr>
                </a:solidFill>
                <a:latin typeface="Times New Roman" panose="02020603050405020304" pitchFamily="18" charset="0"/>
                <a:cs typeface="Times New Roman" panose="02020603050405020304" pitchFamily="18" charset="0"/>
              </a:rPr>
              <a:t>: </a:t>
            </a:r>
            <a:r>
              <a:rPr lang="en-US" sz="1400" dirty="0">
                <a:solidFill>
                  <a:schemeClr val="tx2">
                    <a:lumMod val="75000"/>
                  </a:schemeClr>
                </a:solidFill>
                <a:latin typeface="Times New Roman" panose="02020603050405020304" pitchFamily="18" charset="0"/>
                <a:cs typeface="Times New Roman" panose="02020603050405020304" pitchFamily="18" charset="0"/>
              </a:rPr>
              <a:t>Khi </a:t>
            </a:r>
            <a:r>
              <a:rPr lang="en-US" sz="1400" dirty="0" err="1">
                <a:solidFill>
                  <a:schemeClr val="tx2">
                    <a:lumMod val="75000"/>
                  </a:schemeClr>
                </a:solidFill>
                <a:latin typeface="Times New Roman" panose="02020603050405020304" pitchFamily="18" charset="0"/>
                <a:cs typeface="Times New Roman" panose="02020603050405020304" pitchFamily="18" charset="0"/>
              </a:rPr>
              <a:t>người</a:t>
            </a:r>
            <a:r>
              <a:rPr lang="en-US" sz="1400" dirty="0">
                <a:solidFill>
                  <a:schemeClr val="tx2">
                    <a:lumMod val="75000"/>
                  </a:schemeClr>
                </a:solidFill>
                <a:latin typeface="Times New Roman" panose="02020603050405020304" pitchFamily="18" charset="0"/>
                <a:cs typeface="Times New Roman" panose="02020603050405020304" pitchFamily="18" charset="0"/>
              </a:rPr>
              <a:t> </a:t>
            </a:r>
            <a:r>
              <a:rPr lang="en-US" sz="1400" dirty="0" err="1">
                <a:solidFill>
                  <a:schemeClr val="tx2">
                    <a:lumMod val="75000"/>
                  </a:schemeClr>
                </a:solidFill>
                <a:latin typeface="Times New Roman" panose="02020603050405020304" pitchFamily="18" charset="0"/>
                <a:cs typeface="Times New Roman" panose="02020603050405020304" pitchFamily="18" charset="0"/>
              </a:rPr>
              <a:t>thiết</a:t>
            </a:r>
            <a:r>
              <a:rPr lang="en-US" sz="1400" dirty="0">
                <a:solidFill>
                  <a:schemeClr val="tx2">
                    <a:lumMod val="75000"/>
                  </a:schemeClr>
                </a:solidFill>
                <a:latin typeface="Times New Roman" panose="02020603050405020304" pitchFamily="18" charset="0"/>
                <a:cs typeface="Times New Roman" panose="02020603050405020304" pitchFamily="18" charset="0"/>
              </a:rPr>
              <a:t> </a:t>
            </a:r>
            <a:r>
              <a:rPr lang="en-US" sz="1400" dirty="0" err="1">
                <a:solidFill>
                  <a:schemeClr val="tx2">
                    <a:lumMod val="75000"/>
                  </a:schemeClr>
                </a:solidFill>
                <a:latin typeface="Times New Roman" panose="02020603050405020304" pitchFamily="18" charset="0"/>
                <a:cs typeface="Times New Roman" panose="02020603050405020304" pitchFamily="18" charset="0"/>
              </a:rPr>
              <a:t>kế</a:t>
            </a:r>
            <a:r>
              <a:rPr lang="en-US" sz="1400" dirty="0">
                <a:solidFill>
                  <a:schemeClr val="tx2">
                    <a:lumMod val="75000"/>
                  </a:schemeClr>
                </a:solidFill>
                <a:latin typeface="Times New Roman" panose="02020603050405020304" pitchFamily="18" charset="0"/>
                <a:cs typeface="Times New Roman" panose="02020603050405020304" pitchFamily="18" charset="0"/>
              </a:rPr>
              <a:t> </a:t>
            </a:r>
            <a:r>
              <a:rPr lang="en-US" sz="1400" dirty="0" err="1">
                <a:solidFill>
                  <a:schemeClr val="tx2">
                    <a:lumMod val="75000"/>
                  </a:schemeClr>
                </a:solidFill>
                <a:latin typeface="Times New Roman" panose="02020603050405020304" pitchFamily="18" charset="0"/>
                <a:cs typeface="Times New Roman" panose="02020603050405020304" pitchFamily="18" charset="0"/>
              </a:rPr>
              <a:t>đang</a:t>
            </a:r>
            <a:r>
              <a:rPr lang="en-US" sz="1400" dirty="0">
                <a:solidFill>
                  <a:schemeClr val="tx2">
                    <a:lumMod val="75000"/>
                  </a:schemeClr>
                </a:solidFill>
                <a:latin typeface="Times New Roman" panose="02020603050405020304" pitchFamily="18" charset="0"/>
                <a:cs typeface="Times New Roman" panose="02020603050405020304" pitchFamily="18" charset="0"/>
              </a:rPr>
              <a:t> </a:t>
            </a:r>
            <a:r>
              <a:rPr lang="en-US" sz="1400" dirty="0" err="1">
                <a:solidFill>
                  <a:schemeClr val="tx2">
                    <a:lumMod val="75000"/>
                  </a:schemeClr>
                </a:solidFill>
                <a:latin typeface="Times New Roman" panose="02020603050405020304" pitchFamily="18" charset="0"/>
                <a:cs typeface="Times New Roman" panose="02020603050405020304" pitchFamily="18" charset="0"/>
              </a:rPr>
              <a:t>bí</a:t>
            </a:r>
            <a:r>
              <a:rPr lang="en-US" sz="1400" dirty="0">
                <a:solidFill>
                  <a:schemeClr val="tx2">
                    <a:lumMod val="75000"/>
                  </a:schemeClr>
                </a:solidFill>
                <a:latin typeface="Times New Roman" panose="02020603050405020304" pitchFamily="18" charset="0"/>
                <a:cs typeface="Times New Roman" panose="02020603050405020304" pitchFamily="18" charset="0"/>
              </a:rPr>
              <a:t> “idea” </a:t>
            </a:r>
            <a:r>
              <a:rPr lang="en-US" sz="1400" dirty="0" err="1">
                <a:solidFill>
                  <a:schemeClr val="tx2">
                    <a:lumMod val="75000"/>
                  </a:schemeClr>
                </a:solidFill>
                <a:latin typeface="Times New Roman" panose="02020603050405020304" pitchFamily="18" charset="0"/>
                <a:cs typeface="Times New Roman" panose="02020603050405020304" pitchFamily="18" charset="0"/>
              </a:rPr>
              <a:t>thì</a:t>
            </a:r>
            <a:r>
              <a:rPr lang="en-US" sz="1400" dirty="0">
                <a:solidFill>
                  <a:schemeClr val="tx2">
                    <a:lumMod val="75000"/>
                  </a:schemeClr>
                </a:solidFill>
                <a:latin typeface="Times New Roman" panose="02020603050405020304" pitchFamily="18" charset="0"/>
                <a:cs typeface="Times New Roman" panose="02020603050405020304" pitchFamily="18" charset="0"/>
              </a:rPr>
              <a:t> ChatGPT là 1 </a:t>
            </a:r>
            <a:r>
              <a:rPr lang="en-US" sz="1400" dirty="0" err="1">
                <a:solidFill>
                  <a:schemeClr val="tx2">
                    <a:lumMod val="75000"/>
                  </a:schemeClr>
                </a:solidFill>
                <a:latin typeface="Times New Roman" panose="02020603050405020304" pitchFamily="18" charset="0"/>
                <a:cs typeface="Times New Roman" panose="02020603050405020304" pitchFamily="18" charset="0"/>
              </a:rPr>
              <a:t>giải</a:t>
            </a:r>
            <a:r>
              <a:rPr lang="en-US" sz="1400" dirty="0">
                <a:solidFill>
                  <a:schemeClr val="tx2">
                    <a:lumMod val="75000"/>
                  </a:schemeClr>
                </a:solidFill>
                <a:latin typeface="Times New Roman" panose="02020603050405020304" pitchFamily="18" charset="0"/>
                <a:cs typeface="Times New Roman" panose="02020603050405020304" pitchFamily="18" charset="0"/>
              </a:rPr>
              <a:t> </a:t>
            </a:r>
            <a:r>
              <a:rPr lang="en-US" sz="1400" dirty="0" err="1">
                <a:solidFill>
                  <a:schemeClr val="tx2">
                    <a:lumMod val="75000"/>
                  </a:schemeClr>
                </a:solidFill>
                <a:latin typeface="Times New Roman" panose="02020603050405020304" pitchFamily="18" charset="0"/>
                <a:cs typeface="Times New Roman" panose="02020603050405020304" pitchFamily="18" charset="0"/>
              </a:rPr>
              <a:t>pháp</a:t>
            </a:r>
            <a:r>
              <a:rPr lang="en-US" sz="1400" dirty="0">
                <a:solidFill>
                  <a:schemeClr val="tx2">
                    <a:lumMod val="75000"/>
                  </a:schemeClr>
                </a:solidFill>
                <a:latin typeface="Times New Roman" panose="02020603050405020304" pitchFamily="18" charset="0"/>
                <a:cs typeface="Times New Roman" panose="02020603050405020304" pitchFamily="18" charset="0"/>
              </a:rPr>
              <a:t>.</a:t>
            </a:r>
            <a:endParaRPr lang="en-US" sz="1400" i="0" dirty="0">
              <a:solidFill>
                <a:schemeClr val="tx2">
                  <a:lumMod val="75000"/>
                </a:schemeClr>
              </a:solidFill>
              <a:effectLst/>
              <a:latin typeface="Times New Roman" panose="02020603050405020304" pitchFamily="18" charset="0"/>
              <a:cs typeface="Times New Roman" panose="02020603050405020304" pitchFamily="18" charset="0"/>
            </a:endParaRPr>
          </a:p>
          <a:p>
            <a:pPr algn="l"/>
            <a:endParaRPr lang="vi-VN" sz="1400" i="0" dirty="0">
              <a:solidFill>
                <a:schemeClr val="tx2">
                  <a:lumMod val="75000"/>
                </a:schemeClr>
              </a:solidFill>
              <a:effectLst/>
              <a:latin typeface="Times New Roman" panose="02020603050405020304" pitchFamily="18" charset="0"/>
              <a:cs typeface="Times New Roman" panose="02020603050405020304" pitchFamily="18" charset="0"/>
            </a:endParaRPr>
          </a:p>
          <a:p>
            <a:pPr algn="l"/>
            <a:r>
              <a:rPr lang="vi-VN" sz="1400" i="0" dirty="0">
                <a:solidFill>
                  <a:schemeClr val="tx2">
                    <a:lumMod val="75000"/>
                  </a:schemeClr>
                </a:solidFill>
                <a:effectLst/>
                <a:latin typeface="+mj-lt"/>
              </a:rPr>
              <a:t>Tuy nhiên, ChatGPT chỉ là một công cụ hỗ trợ và cần được kiểm soát và sửa đổi bởi những người có kinh nghiệm trong lĩnh vực </a:t>
            </a:r>
            <a:r>
              <a:rPr lang="vi-VN" sz="1400" i="0" dirty="0">
                <a:solidFill>
                  <a:schemeClr val="tx2">
                    <a:lumMod val="75000"/>
                  </a:schemeClr>
                </a:solidFill>
                <a:effectLst/>
                <a:latin typeface="Times New Roman (Headings)"/>
              </a:rPr>
              <a:t>thiế</a:t>
            </a:r>
            <a:r>
              <a:rPr lang="en-US" sz="1400" i="0" dirty="0">
                <a:solidFill>
                  <a:schemeClr val="tx2">
                    <a:lumMod val="75000"/>
                  </a:schemeClr>
                </a:solidFill>
                <a:effectLst/>
                <a:latin typeface="Times New Roman (Headings)"/>
              </a:rPr>
              <a:t>t </a:t>
            </a:r>
            <a:r>
              <a:rPr lang="en-US" sz="1400" i="0" dirty="0" err="1">
                <a:solidFill>
                  <a:schemeClr val="tx2">
                    <a:lumMod val="75000"/>
                  </a:schemeClr>
                </a:solidFill>
                <a:effectLst/>
                <a:latin typeface="Times New Roman (Headings)"/>
              </a:rPr>
              <a:t>kế</a:t>
            </a:r>
            <a:r>
              <a:rPr lang="en-US" sz="1400" i="0" dirty="0">
                <a:solidFill>
                  <a:schemeClr val="tx2">
                    <a:lumMod val="75000"/>
                  </a:schemeClr>
                </a:solidFill>
                <a:effectLst/>
                <a:latin typeface="Times New Roman (Headings)"/>
              </a:rPr>
              <a:t>.</a:t>
            </a:r>
            <a:endParaRPr lang="vi-VN" sz="1400" i="0" dirty="0">
              <a:solidFill>
                <a:schemeClr val="tx2">
                  <a:lumMod val="75000"/>
                </a:schemeClr>
              </a:solidFill>
              <a:effectLst/>
              <a:latin typeface="Times New Roman (Headings)"/>
            </a:endParaRPr>
          </a:p>
          <a:p>
            <a:pPr algn="l"/>
            <a:endParaRPr lang="vi-VN" sz="1400" i="0" dirty="0">
              <a:solidFill>
                <a:schemeClr val="tx2">
                  <a:lumMod val="75000"/>
                </a:schemeClr>
              </a:solidFill>
              <a:effectLst/>
              <a:latin typeface="+mj-lt"/>
            </a:endParaRPr>
          </a:p>
          <a:p>
            <a:pPr algn="l"/>
            <a:endParaRPr lang="vi-VN" sz="1400" i="0" dirty="0">
              <a:solidFill>
                <a:schemeClr val="tx2">
                  <a:lumMod val="75000"/>
                </a:schemeClr>
              </a:solidFill>
              <a:effectLst/>
              <a:latin typeface="+mj-lt"/>
            </a:endParaRPr>
          </a:p>
        </p:txBody>
      </p:sp>
    </p:spTree>
    <p:extLst>
      <p:ext uri="{BB962C8B-B14F-4D97-AF65-F5344CB8AC3E}">
        <p14:creationId xmlns:p14="http://schemas.microsoft.com/office/powerpoint/2010/main" val="35710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7875" y="-482405"/>
            <a:ext cx="4842016" cy="7574235"/>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3</a:t>
            </a:fld>
            <a:endParaRPr lang="en-GB" sz="1400" b="0">
              <a:solidFill>
                <a:schemeClr val="bg1"/>
              </a:solidFill>
            </a:endParaRPr>
          </a:p>
        </p:txBody>
      </p:sp>
      <p:sp>
        <p:nvSpPr>
          <p:cNvPr id="2" name="CuadroTexto 350">
            <a:extLst>
              <a:ext uri="{FF2B5EF4-FFF2-40B4-BE49-F238E27FC236}">
                <a16:creationId xmlns:a16="http://schemas.microsoft.com/office/drawing/2014/main" id="{9E760A24-7A0F-57E9-B903-BCFA0B6DBFA2}"/>
              </a:ext>
            </a:extLst>
          </p:cNvPr>
          <p:cNvSpPr txBox="1"/>
          <p:nvPr/>
        </p:nvSpPr>
        <p:spPr>
          <a:xfrm>
            <a:off x="523455" y="1090387"/>
            <a:ext cx="21150423" cy="584775"/>
          </a:xfrm>
          <a:prstGeom prst="rect">
            <a:avLst/>
          </a:prstGeom>
          <a:noFill/>
        </p:spPr>
        <p:txBody>
          <a:bodyPr wrap="square" rtlCol="0">
            <a:spAutoFit/>
          </a:bodyPr>
          <a:lstStyle/>
          <a:p>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Cùng</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tìm</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hiểu</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về</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siêu</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trí</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tuệ</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nhân</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tạo</a:t>
            </a:r>
            <a:r>
              <a:rPr lang="en-US" sz="3200" b="1" dirty="0">
                <a:solidFill>
                  <a:schemeClr val="tx2"/>
                </a:solidFill>
                <a:latin typeface="Roboto" panose="02000000000000000000" pitchFamily="2" charset="0"/>
                <a:ea typeface="Roboto" panose="02000000000000000000" pitchFamily="2" charset="0"/>
                <a:cs typeface="Roboto" panose="02000000000000000000" pitchFamily="2" charset="0"/>
              </a:rPr>
              <a:t> – </a:t>
            </a:r>
            <a:r>
              <a:rPr lang="en-US" sz="3200" b="1" dirty="0" err="1">
                <a:solidFill>
                  <a:schemeClr val="tx2"/>
                </a:solidFill>
                <a:latin typeface="Roboto" panose="02000000000000000000" pitchFamily="2" charset="0"/>
                <a:ea typeface="Roboto" panose="02000000000000000000" pitchFamily="2" charset="0"/>
                <a:cs typeface="Roboto" panose="02000000000000000000" pitchFamily="2" charset="0"/>
              </a:rPr>
              <a:t>ChatGPT</a:t>
            </a:r>
            <a:endParaRPr lang="en-US" sz="32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2D587142-1D32-FCAD-B847-3E19CA712B40}"/>
              </a:ext>
            </a:extLst>
          </p:cNvPr>
          <p:cNvSpPr/>
          <p:nvPr/>
        </p:nvSpPr>
        <p:spPr>
          <a:xfrm>
            <a:off x="3497943" y="2910232"/>
            <a:ext cx="2910114" cy="788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C4F4ED-12CA-D490-3AEE-C058B5781E7D}"/>
              </a:ext>
            </a:extLst>
          </p:cNvPr>
          <p:cNvSpPr/>
          <p:nvPr/>
        </p:nvSpPr>
        <p:spPr>
          <a:xfrm>
            <a:off x="6812886" y="2910232"/>
            <a:ext cx="2910114" cy="788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Roboto" panose="02000000000000000000" pitchFamily="2" charset="0"/>
                <a:ea typeface="Roboto" panose="02000000000000000000" pitchFamily="2" charset="0"/>
                <a:cs typeface="Roboto" panose="02000000000000000000" pitchFamily="2" charset="0"/>
              </a:rPr>
              <a:t>       </a:t>
            </a:r>
          </a:p>
        </p:txBody>
      </p:sp>
      <p:sp>
        <p:nvSpPr>
          <p:cNvPr id="14" name="Rectangle 13">
            <a:extLst>
              <a:ext uri="{FF2B5EF4-FFF2-40B4-BE49-F238E27FC236}">
                <a16:creationId xmlns:a16="http://schemas.microsoft.com/office/drawing/2014/main" id="{AE384948-8459-2311-3CDC-99D1D7A621C2}"/>
              </a:ext>
            </a:extLst>
          </p:cNvPr>
          <p:cNvSpPr/>
          <p:nvPr/>
        </p:nvSpPr>
        <p:spPr>
          <a:xfrm>
            <a:off x="310904" y="2912727"/>
            <a:ext cx="2910114" cy="788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350">
            <a:extLst>
              <a:ext uri="{FF2B5EF4-FFF2-40B4-BE49-F238E27FC236}">
                <a16:creationId xmlns:a16="http://schemas.microsoft.com/office/drawing/2014/main" id="{9935222E-AD5E-B832-6D51-D4F33CDA3A68}"/>
              </a:ext>
            </a:extLst>
          </p:cNvPr>
          <p:cNvSpPr txBox="1"/>
          <p:nvPr/>
        </p:nvSpPr>
        <p:spPr>
          <a:xfrm>
            <a:off x="40572" y="2950769"/>
            <a:ext cx="1564777" cy="707886"/>
          </a:xfrm>
          <a:prstGeom prst="rect">
            <a:avLst/>
          </a:prstGeom>
          <a:noFill/>
        </p:spPr>
        <p:txBody>
          <a:bodyPr wrap="square" rtlCol="0">
            <a:spAutoFit/>
          </a:bodyPr>
          <a:lstStyle/>
          <a:p>
            <a:pPr algn="ctr"/>
            <a:r>
              <a:rPr lang="en-US" sz="4000" b="1" dirty="0">
                <a:solidFill>
                  <a:schemeClr val="bg1"/>
                </a:solidFill>
                <a:latin typeface="Poppins" pitchFamily="2" charset="77"/>
                <a:ea typeface="Lato Heavy" charset="0"/>
                <a:cs typeface="Poppins" pitchFamily="2" charset="77"/>
              </a:rPr>
              <a:t>A</a:t>
            </a:r>
          </a:p>
        </p:txBody>
      </p:sp>
      <p:sp>
        <p:nvSpPr>
          <p:cNvPr id="16" name="CuadroTexto 350">
            <a:extLst>
              <a:ext uri="{FF2B5EF4-FFF2-40B4-BE49-F238E27FC236}">
                <a16:creationId xmlns:a16="http://schemas.microsoft.com/office/drawing/2014/main" id="{7BB281B5-490D-D897-7E3C-75C4A03BC448}"/>
              </a:ext>
            </a:extLst>
          </p:cNvPr>
          <p:cNvSpPr txBox="1"/>
          <p:nvPr/>
        </p:nvSpPr>
        <p:spPr>
          <a:xfrm>
            <a:off x="3221018" y="2969654"/>
            <a:ext cx="1564777" cy="707886"/>
          </a:xfrm>
          <a:prstGeom prst="rect">
            <a:avLst/>
          </a:prstGeom>
          <a:noFill/>
        </p:spPr>
        <p:txBody>
          <a:bodyPr wrap="square" rtlCol="0">
            <a:spAutoFit/>
          </a:bodyPr>
          <a:lstStyle/>
          <a:p>
            <a:pPr algn="ctr"/>
            <a:r>
              <a:rPr lang="en-US" sz="4000" b="1" dirty="0">
                <a:solidFill>
                  <a:schemeClr val="bg1"/>
                </a:solidFill>
                <a:latin typeface="Poppins" pitchFamily="2" charset="77"/>
                <a:ea typeface="Lato Heavy" charset="0"/>
                <a:cs typeface="Poppins" pitchFamily="2" charset="77"/>
              </a:rPr>
              <a:t>B</a:t>
            </a:r>
          </a:p>
        </p:txBody>
      </p:sp>
      <p:sp>
        <p:nvSpPr>
          <p:cNvPr id="17" name="CuadroTexto 350">
            <a:extLst>
              <a:ext uri="{FF2B5EF4-FFF2-40B4-BE49-F238E27FC236}">
                <a16:creationId xmlns:a16="http://schemas.microsoft.com/office/drawing/2014/main" id="{E25B63BF-E7F5-39A9-830D-FF82A6C4586F}"/>
              </a:ext>
            </a:extLst>
          </p:cNvPr>
          <p:cNvSpPr txBox="1"/>
          <p:nvPr/>
        </p:nvSpPr>
        <p:spPr>
          <a:xfrm>
            <a:off x="6408057" y="2992555"/>
            <a:ext cx="1564777" cy="707886"/>
          </a:xfrm>
          <a:prstGeom prst="rect">
            <a:avLst/>
          </a:prstGeom>
          <a:noFill/>
        </p:spPr>
        <p:txBody>
          <a:bodyPr wrap="square" rtlCol="0">
            <a:spAutoFit/>
          </a:bodyPr>
          <a:lstStyle/>
          <a:p>
            <a:pPr algn="ctr"/>
            <a:r>
              <a:rPr lang="en-US" sz="4000" b="1" dirty="0">
                <a:solidFill>
                  <a:schemeClr val="bg1"/>
                </a:solidFill>
                <a:latin typeface="Poppins" pitchFamily="2" charset="77"/>
                <a:ea typeface="Lato Heavy" charset="0"/>
                <a:cs typeface="Poppins" pitchFamily="2" charset="77"/>
              </a:rPr>
              <a:t>C</a:t>
            </a:r>
          </a:p>
        </p:txBody>
      </p:sp>
      <p:sp>
        <p:nvSpPr>
          <p:cNvPr id="19" name="TextBox 18">
            <a:extLst>
              <a:ext uri="{FF2B5EF4-FFF2-40B4-BE49-F238E27FC236}">
                <a16:creationId xmlns:a16="http://schemas.microsoft.com/office/drawing/2014/main" id="{41A9A6A2-359D-25EF-F9B3-460F92FE3133}"/>
              </a:ext>
            </a:extLst>
          </p:cNvPr>
          <p:cNvSpPr txBox="1"/>
          <p:nvPr/>
        </p:nvSpPr>
        <p:spPr>
          <a:xfrm>
            <a:off x="1081029" y="3138931"/>
            <a:ext cx="2278452" cy="369332"/>
          </a:xfrm>
          <a:prstGeom prst="rect">
            <a:avLst/>
          </a:prstGeom>
          <a:noFill/>
        </p:spPr>
        <p:txBody>
          <a:bodyPr wrap="square">
            <a:spAutoFit/>
          </a:bodyPr>
          <a:lstStyle/>
          <a:p>
            <a:r>
              <a:rPr lang="en-US" b="1" dirty="0">
                <a:solidFill>
                  <a:schemeClr val="bg1"/>
                </a:solidFill>
                <a:latin typeface="Roboto" panose="02000000000000000000" pitchFamily="2" charset="0"/>
                <a:ea typeface="Roboto" panose="02000000000000000000" pitchFamily="2" charset="0"/>
                <a:cs typeface="Roboto" panose="02000000000000000000" pitchFamily="2" charset="0"/>
              </a:rPr>
              <a:t>ChatGPT là gì ?</a:t>
            </a:r>
          </a:p>
        </p:txBody>
      </p:sp>
      <p:sp>
        <p:nvSpPr>
          <p:cNvPr id="20" name="TextBox 19">
            <a:extLst>
              <a:ext uri="{FF2B5EF4-FFF2-40B4-BE49-F238E27FC236}">
                <a16:creationId xmlns:a16="http://schemas.microsoft.com/office/drawing/2014/main" id="{3CE91462-DD6F-864F-735C-E0744CC96A7B}"/>
              </a:ext>
            </a:extLst>
          </p:cNvPr>
          <p:cNvSpPr txBox="1"/>
          <p:nvPr/>
        </p:nvSpPr>
        <p:spPr>
          <a:xfrm>
            <a:off x="4218603" y="3120046"/>
            <a:ext cx="2278452" cy="369332"/>
          </a:xfrm>
          <a:prstGeom prst="rect">
            <a:avLst/>
          </a:prstGeom>
          <a:noFill/>
        </p:spPr>
        <p:txBody>
          <a:bodyPr wrap="square">
            <a:spAutoFit/>
          </a:bodyPr>
          <a:lstStyle/>
          <a:p>
            <a:r>
              <a:rPr lang="en-US" b="1" dirty="0">
                <a:solidFill>
                  <a:schemeClr val="bg1"/>
                </a:solidFill>
                <a:latin typeface="Roboto" panose="02000000000000000000" pitchFamily="2" charset="0"/>
                <a:ea typeface="Roboto" panose="02000000000000000000" pitchFamily="2" charset="0"/>
                <a:cs typeface="Roboto" panose="02000000000000000000" pitchFamily="2" charset="0"/>
              </a:rPr>
              <a:t>Ứng dụng hiện nay</a:t>
            </a:r>
          </a:p>
        </p:txBody>
      </p:sp>
      <p:sp>
        <p:nvSpPr>
          <p:cNvPr id="21" name="TextBox 20">
            <a:extLst>
              <a:ext uri="{FF2B5EF4-FFF2-40B4-BE49-F238E27FC236}">
                <a16:creationId xmlns:a16="http://schemas.microsoft.com/office/drawing/2014/main" id="{A3F54AE7-43EB-3E6D-D74B-5D194CCEC593}"/>
              </a:ext>
            </a:extLst>
          </p:cNvPr>
          <p:cNvSpPr txBox="1"/>
          <p:nvPr/>
        </p:nvSpPr>
        <p:spPr>
          <a:xfrm>
            <a:off x="7444548" y="3120046"/>
            <a:ext cx="2278452" cy="369332"/>
          </a:xfrm>
          <a:prstGeom prst="rect">
            <a:avLst/>
          </a:prstGeom>
          <a:noFill/>
        </p:spPr>
        <p:txBody>
          <a:bodyPr wrap="square">
            <a:spAutoFit/>
          </a:bodyPr>
          <a:lstStyle/>
          <a:p>
            <a:r>
              <a:rPr lang="en-US" b="1" dirty="0">
                <a:solidFill>
                  <a:schemeClr val="bg1"/>
                </a:solidFill>
                <a:latin typeface="Roboto" panose="02000000000000000000" pitchFamily="2" charset="0"/>
                <a:ea typeface="Roboto" panose="02000000000000000000" pitchFamily="2" charset="0"/>
                <a:cs typeface="Roboto" panose="02000000000000000000" pitchFamily="2" charset="0"/>
              </a:rPr>
              <a:t>Dự đoán tương lai</a:t>
            </a:r>
          </a:p>
        </p:txBody>
      </p:sp>
      <p:pic>
        <p:nvPicPr>
          <p:cNvPr id="22" name="Picture 21" descr="A picture containing icon&#10;&#10;Description automatically generated">
            <a:extLst>
              <a:ext uri="{FF2B5EF4-FFF2-40B4-BE49-F238E27FC236}">
                <a16:creationId xmlns:a16="http://schemas.microsoft.com/office/drawing/2014/main" id="{DF4B81E4-BE23-897B-E49B-53EBF6D7B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Tree>
    <p:extLst>
      <p:ext uri="{BB962C8B-B14F-4D97-AF65-F5344CB8AC3E}">
        <p14:creationId xmlns:p14="http://schemas.microsoft.com/office/powerpoint/2010/main" val="2580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30</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5" y="420693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Design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7812F903-1DCE-31F9-834D-6D0053097BF1}"/>
              </a:ext>
            </a:extLst>
          </p:cNvPr>
          <p:cNvSpPr txBox="1"/>
          <p:nvPr/>
        </p:nvSpPr>
        <p:spPr>
          <a:xfrm>
            <a:off x="749310" y="1585191"/>
            <a:ext cx="7559483"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Lên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ý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tưởng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D6124B0C-0095-094B-4DA0-396C7EBCD78E}"/>
              </a:ext>
            </a:extLst>
          </p:cNvPr>
          <p:cNvPicPr>
            <a:picLocks noChangeAspect="1"/>
          </p:cNvPicPr>
          <p:nvPr/>
        </p:nvPicPr>
        <p:blipFill>
          <a:blip r:embed="rId6"/>
          <a:stretch>
            <a:fillRect/>
          </a:stretch>
        </p:blipFill>
        <p:spPr>
          <a:xfrm>
            <a:off x="2917226" y="1680798"/>
            <a:ext cx="5979124" cy="4274964"/>
          </a:xfrm>
          <a:prstGeom prst="rect">
            <a:avLst/>
          </a:prstGeom>
        </p:spPr>
      </p:pic>
    </p:spTree>
    <p:extLst>
      <p:ext uri="{BB962C8B-B14F-4D97-AF65-F5344CB8AC3E}">
        <p14:creationId xmlns:p14="http://schemas.microsoft.com/office/powerpoint/2010/main" val="395262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31</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518454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Design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7812F903-1DCE-31F9-834D-6D0053097BF1}"/>
              </a:ext>
            </a:extLst>
          </p:cNvPr>
          <p:cNvSpPr txBox="1"/>
          <p:nvPr/>
        </p:nvSpPr>
        <p:spPr>
          <a:xfrm>
            <a:off x="749310" y="1585191"/>
            <a:ext cx="7559483"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Viết</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mô</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tả</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sản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phẩm</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CA76CF6A-858D-70F9-1902-394649D2DF19}"/>
              </a:ext>
            </a:extLst>
          </p:cNvPr>
          <p:cNvPicPr>
            <a:picLocks noChangeAspect="1"/>
          </p:cNvPicPr>
          <p:nvPr/>
        </p:nvPicPr>
        <p:blipFill rotWithShape="1">
          <a:blip r:embed="rId5"/>
          <a:srcRect b="17951"/>
          <a:stretch/>
        </p:blipFill>
        <p:spPr>
          <a:xfrm>
            <a:off x="1111037" y="2244206"/>
            <a:ext cx="7520409" cy="3719503"/>
          </a:xfrm>
          <a:prstGeom prst="rect">
            <a:avLst/>
          </a:prstGeom>
        </p:spPr>
      </p:pic>
    </p:spTree>
    <p:extLst>
      <p:ext uri="{BB962C8B-B14F-4D97-AF65-F5344CB8AC3E}">
        <p14:creationId xmlns:p14="http://schemas.microsoft.com/office/powerpoint/2010/main" val="18797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32</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Chăm</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sóc</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khách</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hàng</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7812F903-1DCE-31F9-834D-6D0053097BF1}"/>
              </a:ext>
            </a:extLst>
          </p:cNvPr>
          <p:cNvSpPr txBox="1"/>
          <p:nvPr/>
        </p:nvSpPr>
        <p:spPr>
          <a:xfrm>
            <a:off x="749310" y="1585191"/>
            <a:ext cx="8452747"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Tại</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sao</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nên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áp</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dụng ChatGPT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vào</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trong</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lĩnh</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vực</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chăm</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sóc</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khách</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hàng</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6" name="CuadroTexto 351">
            <a:extLst>
              <a:ext uri="{FF2B5EF4-FFF2-40B4-BE49-F238E27FC236}">
                <a16:creationId xmlns:a16="http://schemas.microsoft.com/office/drawing/2014/main" id="{D32D1B3D-09F7-5C20-6DBC-F27D554F1BBE}"/>
              </a:ext>
            </a:extLst>
          </p:cNvPr>
          <p:cNvSpPr txBox="1"/>
          <p:nvPr/>
        </p:nvSpPr>
        <p:spPr>
          <a:xfrm>
            <a:off x="448147" y="2058769"/>
            <a:ext cx="8251353"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vi-VN" sz="1400" b="0" i="0" dirty="0">
                <a:solidFill>
                  <a:schemeClr val="tx2">
                    <a:lumMod val="50000"/>
                  </a:schemeClr>
                </a:solidFill>
                <a:effectLst/>
                <a:latin typeface="Times New Roman (Headings)"/>
              </a:rPr>
              <a:t>ChatGPT có thể được sử dụng để xử lý các yêu cầu và thắc mắc của khách h</a:t>
            </a:r>
            <a:r>
              <a:rPr lang="en-US" sz="1400" dirty="0">
                <a:solidFill>
                  <a:schemeClr val="tx2">
                    <a:lumMod val="50000"/>
                  </a:schemeClr>
                </a:solidFill>
                <a:latin typeface="Times New Roman (Headings)"/>
              </a:rPr>
              <a:t>à</a:t>
            </a:r>
            <a:r>
              <a:rPr lang="vi-VN" sz="1400" b="0" i="0" dirty="0">
                <a:solidFill>
                  <a:schemeClr val="tx2">
                    <a:lumMod val="50000"/>
                  </a:schemeClr>
                </a:solidFill>
                <a:effectLst/>
                <a:latin typeface="Times New Roman (Headings)"/>
              </a:rPr>
              <a:t>ng</a:t>
            </a:r>
            <a:r>
              <a:rPr lang="en-US" sz="1400" b="0" i="0" dirty="0">
                <a:solidFill>
                  <a:schemeClr val="tx2">
                    <a:lumMod val="50000"/>
                  </a:schemeClr>
                </a:solidFill>
                <a:effectLst/>
                <a:latin typeface="Times New Roman (Headings)"/>
              </a:rPr>
              <a:t>,</a:t>
            </a:r>
            <a:r>
              <a:rPr lang="vi-VN" sz="1400" b="0" i="0" dirty="0">
                <a:solidFill>
                  <a:schemeClr val="tx2">
                    <a:lumMod val="50000"/>
                  </a:schemeClr>
                </a:solidFill>
                <a:effectLst/>
                <a:latin typeface="Times New Roman (Headings)"/>
              </a:rPr>
              <a:t> câu hỏi</a:t>
            </a:r>
            <a:r>
              <a:rPr lang="en-US" sz="1400" b="0" i="0" dirty="0">
                <a:solidFill>
                  <a:schemeClr val="tx2">
                    <a:lumMod val="50000"/>
                  </a:schemeClr>
                </a:solidFill>
                <a:effectLst/>
                <a:latin typeface="Times New Roman (Headings)"/>
              </a:rPr>
              <a:t> ở </a:t>
            </a:r>
            <a:r>
              <a:rPr lang="en-US" sz="1400" b="0" i="0" dirty="0" err="1">
                <a:solidFill>
                  <a:schemeClr val="tx2">
                    <a:lumMod val="50000"/>
                  </a:schemeClr>
                </a:solidFill>
                <a:effectLst/>
                <a:latin typeface="Times New Roman (Headings)"/>
              </a:rPr>
              <a:t>mức</a:t>
            </a:r>
            <a:r>
              <a:rPr lang="vi-VN" sz="1400" b="0" i="0" dirty="0">
                <a:solidFill>
                  <a:schemeClr val="tx2">
                    <a:lumMod val="50000"/>
                  </a:schemeClr>
                </a:solidFill>
                <a:effectLst/>
                <a:latin typeface="Times New Roman (Headings)"/>
              </a:rPr>
              <a:t> cơ bản về sản phẩm hoặc dịch v</a:t>
            </a:r>
            <a:r>
              <a:rPr lang="en-US" sz="1400" dirty="0">
                <a:solidFill>
                  <a:schemeClr val="tx2">
                    <a:lumMod val="50000"/>
                  </a:schemeClr>
                </a:solidFill>
                <a:latin typeface="Times New Roman (Headings)"/>
              </a:rPr>
              <a:t>ụ</a:t>
            </a:r>
            <a:r>
              <a:rPr lang="en-US" sz="1400" b="0" i="0" dirty="0">
                <a:solidFill>
                  <a:schemeClr val="tx2">
                    <a:lumMod val="50000"/>
                  </a:schemeClr>
                </a:solidFill>
                <a:effectLst/>
                <a:latin typeface="Times New Roman (Headings)"/>
              </a:rPr>
              <a:t>.</a:t>
            </a:r>
          </a:p>
          <a:p>
            <a:pPr algn="l"/>
            <a:endParaRPr lang="en-US" sz="1400" dirty="0">
              <a:solidFill>
                <a:schemeClr val="tx2">
                  <a:lumMod val="50000"/>
                </a:schemeClr>
              </a:solidFill>
              <a:latin typeface="Times New Roman (Headings)"/>
            </a:endParaRPr>
          </a:p>
          <a:p>
            <a:pPr algn="l"/>
            <a:r>
              <a:rPr lang="en-US" sz="1400" b="0" i="0" dirty="0" err="1">
                <a:solidFill>
                  <a:schemeClr val="tx2">
                    <a:lumMod val="50000"/>
                  </a:schemeClr>
                </a:solidFill>
                <a:effectLst/>
                <a:latin typeface="Times New Roman (Headings)"/>
              </a:rPr>
              <a:t>Tuy</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nhiên</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sẽ</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không</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thể</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thay</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thế</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hoàn</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toàn</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cho</a:t>
            </a:r>
            <a:r>
              <a:rPr lang="en-US" sz="1400" b="0" i="0" dirty="0">
                <a:solidFill>
                  <a:schemeClr val="tx2">
                    <a:lumMod val="50000"/>
                  </a:schemeClr>
                </a:solidFill>
                <a:effectLst/>
                <a:latin typeface="Times New Roman (Headings)"/>
              </a:rPr>
              <a:t> 1 </a:t>
            </a:r>
            <a:r>
              <a:rPr lang="en-US" sz="1400" b="0" i="0" dirty="0" err="1">
                <a:solidFill>
                  <a:schemeClr val="tx2">
                    <a:lumMod val="50000"/>
                  </a:schemeClr>
                </a:solidFill>
                <a:effectLst/>
                <a:latin typeface="Times New Roman (Headings)"/>
              </a:rPr>
              <a:t>nhân</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viên</a:t>
            </a:r>
            <a:r>
              <a:rPr lang="en-US" sz="1400" b="0" i="0" dirty="0">
                <a:solidFill>
                  <a:schemeClr val="tx2">
                    <a:lumMod val="50000"/>
                  </a:schemeClr>
                </a:solidFill>
                <a:effectLst/>
                <a:latin typeface="Times New Roman (Headings)"/>
              </a:rPr>
              <a:t> CSKH</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Trong</a:t>
            </a:r>
            <a:r>
              <a:rPr lang="en-US" sz="1400" dirty="0">
                <a:solidFill>
                  <a:schemeClr val="tx2">
                    <a:lumMod val="50000"/>
                  </a:schemeClr>
                </a:solidFill>
                <a:latin typeface="Times New Roman (Headings)"/>
              </a:rPr>
              <a:t> 1 </a:t>
            </a:r>
            <a:r>
              <a:rPr lang="en-US" sz="1400" dirty="0" err="1">
                <a:solidFill>
                  <a:schemeClr val="tx2">
                    <a:lumMod val="50000"/>
                  </a:schemeClr>
                </a:solidFill>
                <a:latin typeface="Times New Roman (Headings)"/>
              </a:rPr>
              <a:t>số</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trường</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hợp</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khó</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cần</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phải</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kết</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hợp</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với</a:t>
            </a:r>
            <a:r>
              <a:rPr lang="en-US" sz="1400" dirty="0">
                <a:solidFill>
                  <a:schemeClr val="tx2">
                    <a:lumMod val="50000"/>
                  </a:schemeClr>
                </a:solidFill>
                <a:latin typeface="Times New Roman (Headings)"/>
              </a:rPr>
              <a:t> 1 </a:t>
            </a:r>
            <a:r>
              <a:rPr lang="en-US" sz="1400" dirty="0" err="1">
                <a:solidFill>
                  <a:schemeClr val="tx2">
                    <a:lumMod val="50000"/>
                  </a:schemeClr>
                </a:solidFill>
                <a:latin typeface="Times New Roman (Headings)"/>
              </a:rPr>
              <a:t>nhân</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viên</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để</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giải</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quyết</a:t>
            </a:r>
            <a:r>
              <a:rPr lang="en-US" sz="1400" dirty="0">
                <a:solidFill>
                  <a:schemeClr val="tx2">
                    <a:lumMod val="50000"/>
                  </a:schemeClr>
                </a:solidFill>
                <a:latin typeface="Times New Roman (Headings)"/>
              </a:rPr>
              <a:t> 1 </a:t>
            </a:r>
            <a:r>
              <a:rPr lang="en-US" sz="1400" dirty="0" err="1">
                <a:solidFill>
                  <a:schemeClr val="tx2">
                    <a:lumMod val="50000"/>
                  </a:schemeClr>
                </a:solidFill>
                <a:latin typeface="Times New Roman (Headings)"/>
              </a:rPr>
              <a:t>số</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vấn</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đề</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cụ</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thể</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hoặc</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yêu</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cầu</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thông</a:t>
            </a:r>
            <a:r>
              <a:rPr lang="en-US" sz="1400" dirty="0">
                <a:solidFill>
                  <a:schemeClr val="tx2">
                    <a:lumMod val="50000"/>
                  </a:schemeClr>
                </a:solidFill>
                <a:latin typeface="Times New Roman (Headings)"/>
              </a:rPr>
              <a:t> tin chi </a:t>
            </a:r>
            <a:r>
              <a:rPr lang="en-US" sz="1400" dirty="0" err="1">
                <a:solidFill>
                  <a:schemeClr val="tx2">
                    <a:lumMod val="50000"/>
                  </a:schemeClr>
                </a:solidFill>
                <a:latin typeface="Times New Roman (Headings)"/>
              </a:rPr>
              <a:t>tiết</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hơn</a:t>
            </a:r>
            <a:r>
              <a:rPr lang="en-US" sz="1400" dirty="0">
                <a:solidFill>
                  <a:schemeClr val="tx2">
                    <a:lumMod val="50000"/>
                  </a:schemeClr>
                </a:solidFill>
                <a:latin typeface="Times New Roman (Headings)"/>
              </a:rPr>
              <a:t>.</a:t>
            </a:r>
          </a:p>
          <a:p>
            <a:pPr algn="l"/>
            <a:endParaRPr lang="en-US" sz="1400" b="0" i="0" dirty="0">
              <a:solidFill>
                <a:schemeClr val="tx2">
                  <a:lumMod val="50000"/>
                </a:schemeClr>
              </a:solidFill>
              <a:effectLst/>
              <a:latin typeface="Times New Roman (Headings)"/>
            </a:endParaRPr>
          </a:p>
          <a:p>
            <a:pPr algn="l"/>
            <a:r>
              <a:rPr lang="en-US" sz="1400" b="0" i="0" dirty="0" err="1">
                <a:solidFill>
                  <a:schemeClr val="tx2">
                    <a:lumMod val="50000"/>
                  </a:schemeClr>
                </a:solidFill>
                <a:effectLst/>
                <a:latin typeface="Times New Roman (Headings)"/>
              </a:rPr>
              <a:t>Ưu</a:t>
            </a:r>
            <a:r>
              <a:rPr lang="en-US" sz="1400" b="0" i="0" dirty="0">
                <a:solidFill>
                  <a:schemeClr val="tx2">
                    <a:lumMod val="50000"/>
                  </a:schemeClr>
                </a:solidFill>
                <a:effectLst/>
                <a:latin typeface="Times New Roman (Headings)"/>
              </a:rPr>
              <a:t> </a:t>
            </a:r>
            <a:r>
              <a:rPr lang="en-US" sz="1400" dirty="0" err="1">
                <a:solidFill>
                  <a:schemeClr val="tx2">
                    <a:lumMod val="50000"/>
                  </a:schemeClr>
                </a:solidFill>
                <a:latin typeface="Times New Roman (Headings)"/>
              </a:rPr>
              <a:t>điểm</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nổi</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bật</a:t>
            </a:r>
            <a:r>
              <a:rPr lang="en-US" sz="1400" dirty="0">
                <a:solidFill>
                  <a:schemeClr val="tx2">
                    <a:lumMod val="50000"/>
                  </a:schemeClr>
                </a:solidFill>
                <a:latin typeface="Times New Roman (Headings)"/>
              </a:rPr>
              <a:t>: </a:t>
            </a:r>
          </a:p>
          <a:p>
            <a:pPr marL="1199967" lvl="1" indent="-285750">
              <a:buFont typeface="Arial" panose="020B0604020202020204" pitchFamily="34" charset="0"/>
              <a:buChar char="•"/>
            </a:pPr>
            <a:r>
              <a:rPr lang="en-US" sz="1400" b="0" i="0" dirty="0" err="1">
                <a:solidFill>
                  <a:schemeClr val="tx2">
                    <a:lumMod val="50000"/>
                  </a:schemeClr>
                </a:solidFill>
                <a:effectLst/>
                <a:latin typeface="Times New Roman (Headings)"/>
              </a:rPr>
              <a:t>Tự</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động</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hoá</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quy</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trình</a:t>
            </a:r>
            <a:r>
              <a:rPr lang="en-US" sz="1400" b="0" i="0" dirty="0">
                <a:solidFill>
                  <a:schemeClr val="tx2">
                    <a:lumMod val="50000"/>
                  </a:schemeClr>
                </a:solidFill>
                <a:effectLst/>
                <a:latin typeface="Times New Roman (Headings)"/>
              </a:rPr>
              <a:t>.</a:t>
            </a:r>
          </a:p>
          <a:p>
            <a:pPr marL="1199967" lvl="1" indent="-285750">
              <a:buFont typeface="Arial" panose="020B0604020202020204" pitchFamily="34" charset="0"/>
              <a:buChar char="•"/>
            </a:pPr>
            <a:r>
              <a:rPr lang="en-US" sz="1400" dirty="0" err="1">
                <a:solidFill>
                  <a:schemeClr val="tx2">
                    <a:lumMod val="50000"/>
                  </a:schemeClr>
                </a:solidFill>
                <a:latin typeface="Times New Roman (Headings)"/>
              </a:rPr>
              <a:t>Tăng</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hiệu</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quả</a:t>
            </a:r>
            <a:r>
              <a:rPr lang="en-US" sz="1400" dirty="0">
                <a:solidFill>
                  <a:schemeClr val="tx2">
                    <a:lumMod val="50000"/>
                  </a:schemeClr>
                </a:solidFill>
                <a:latin typeface="Times New Roman (Headings)"/>
              </a:rPr>
              <a:t>.</a:t>
            </a:r>
          </a:p>
          <a:p>
            <a:pPr marL="1199967" lvl="1" indent="-285750">
              <a:buFont typeface="Arial" panose="020B0604020202020204" pitchFamily="34" charset="0"/>
              <a:buChar char="•"/>
            </a:pPr>
            <a:r>
              <a:rPr lang="en-US" sz="1400" b="0" i="0" dirty="0" err="1">
                <a:solidFill>
                  <a:schemeClr val="tx2">
                    <a:lumMod val="50000"/>
                  </a:schemeClr>
                </a:solidFill>
                <a:effectLst/>
                <a:latin typeface="Times New Roman (Headings)"/>
              </a:rPr>
              <a:t>Giảm</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thời</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gian</a:t>
            </a:r>
            <a:r>
              <a:rPr lang="en-US" sz="1400" b="0" i="0" dirty="0">
                <a:solidFill>
                  <a:schemeClr val="tx2">
                    <a:lumMod val="50000"/>
                  </a:schemeClr>
                </a:solidFill>
                <a:effectLst/>
                <a:latin typeface="Times New Roman (Headings)"/>
              </a:rPr>
              <a:t>, chi </a:t>
            </a:r>
            <a:r>
              <a:rPr lang="en-US" sz="1400" b="0" i="0" dirty="0" err="1">
                <a:solidFill>
                  <a:schemeClr val="tx2">
                    <a:lumMod val="50000"/>
                  </a:schemeClr>
                </a:solidFill>
                <a:effectLst/>
                <a:latin typeface="Times New Roman (Headings)"/>
              </a:rPr>
              <a:t>phí</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cho</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doanh</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nghiệp</a:t>
            </a:r>
            <a:r>
              <a:rPr lang="en-US" sz="1400" b="0" i="0" dirty="0">
                <a:solidFill>
                  <a:schemeClr val="tx2">
                    <a:lumMod val="50000"/>
                  </a:schemeClr>
                </a:solidFill>
                <a:effectLst/>
                <a:latin typeface="Times New Roman (Headings)"/>
              </a:rPr>
              <a:t>.</a:t>
            </a:r>
          </a:p>
          <a:p>
            <a:pPr marL="1199967" lvl="1" indent="-285750">
              <a:buFont typeface="Arial" panose="020B0604020202020204" pitchFamily="34" charset="0"/>
              <a:buChar char="•"/>
            </a:pPr>
            <a:r>
              <a:rPr lang="en-US" sz="1400" dirty="0" err="1">
                <a:solidFill>
                  <a:schemeClr val="tx2">
                    <a:lumMod val="50000"/>
                  </a:schemeClr>
                </a:solidFill>
                <a:latin typeface="Times New Roman (Headings)"/>
              </a:rPr>
              <a:t>Hỗ</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trợ</a:t>
            </a:r>
            <a:r>
              <a:rPr lang="en-US" sz="1400" dirty="0">
                <a:solidFill>
                  <a:schemeClr val="tx2">
                    <a:lumMod val="50000"/>
                  </a:schemeClr>
                </a:solidFill>
                <a:latin typeface="Times New Roman (Headings)"/>
              </a:rPr>
              <a:t> 24/7.</a:t>
            </a:r>
          </a:p>
          <a:p>
            <a:pPr marL="1199967" lvl="1" indent="-285750">
              <a:buFont typeface="Arial" panose="020B0604020202020204" pitchFamily="34" charset="0"/>
              <a:buChar char="•"/>
            </a:pPr>
            <a:r>
              <a:rPr lang="en-US" sz="1400" dirty="0" err="1">
                <a:solidFill>
                  <a:schemeClr val="tx2">
                    <a:lumMod val="50000"/>
                  </a:schemeClr>
                </a:solidFill>
                <a:latin typeface="Times New Roman (Headings)"/>
              </a:rPr>
              <a:t>Tạo</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văn</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mẫu</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xử</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lý</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tình</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huống</a:t>
            </a:r>
            <a:r>
              <a:rPr lang="en-US" sz="1400" dirty="0">
                <a:solidFill>
                  <a:schemeClr val="tx2">
                    <a:lumMod val="50000"/>
                  </a:schemeClr>
                </a:solidFill>
                <a:latin typeface="Times New Roman (Headings)"/>
              </a:rPr>
              <a:t>.</a:t>
            </a:r>
          </a:p>
          <a:p>
            <a:pPr marL="1428567" lvl="1" indent="-514350">
              <a:buFont typeface="Arial" panose="020B0604020202020204" pitchFamily="34" charset="0"/>
              <a:buChar char="•"/>
            </a:pPr>
            <a:endParaRPr lang="en-US" sz="1400" b="0" i="0" dirty="0">
              <a:solidFill>
                <a:schemeClr val="tx2">
                  <a:lumMod val="50000"/>
                </a:schemeClr>
              </a:solidFill>
              <a:effectLst/>
              <a:latin typeface="Times New Roman (Headings)"/>
            </a:endParaRPr>
          </a:p>
        </p:txBody>
      </p:sp>
    </p:spTree>
    <p:extLst>
      <p:ext uri="{BB962C8B-B14F-4D97-AF65-F5344CB8AC3E}">
        <p14:creationId xmlns:p14="http://schemas.microsoft.com/office/powerpoint/2010/main" val="32695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33</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Chăm</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sóc</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khách</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hàng</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7812F903-1DCE-31F9-834D-6D0053097BF1}"/>
              </a:ext>
            </a:extLst>
          </p:cNvPr>
          <p:cNvSpPr txBox="1"/>
          <p:nvPr/>
        </p:nvSpPr>
        <p:spPr>
          <a:xfrm>
            <a:off x="749310" y="1585191"/>
            <a:ext cx="8452747"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Hỗ</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trợ</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tự</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động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A1F28219-E14B-9D62-78BD-73CFBB98BF84}"/>
              </a:ext>
            </a:extLst>
          </p:cNvPr>
          <p:cNvPicPr>
            <a:picLocks noChangeAspect="1"/>
          </p:cNvPicPr>
          <p:nvPr/>
        </p:nvPicPr>
        <p:blipFill>
          <a:blip r:embed="rId5"/>
          <a:stretch>
            <a:fillRect/>
          </a:stretch>
        </p:blipFill>
        <p:spPr>
          <a:xfrm>
            <a:off x="1604816" y="2142587"/>
            <a:ext cx="6741733" cy="4196467"/>
          </a:xfrm>
          <a:prstGeom prst="rect">
            <a:avLst/>
          </a:prstGeom>
        </p:spPr>
      </p:pic>
    </p:spTree>
    <p:extLst>
      <p:ext uri="{BB962C8B-B14F-4D97-AF65-F5344CB8AC3E}">
        <p14:creationId xmlns:p14="http://schemas.microsoft.com/office/powerpoint/2010/main" val="13720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34</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Chăm</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sóc</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khách</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hàng</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7812F903-1DCE-31F9-834D-6D0053097BF1}"/>
              </a:ext>
            </a:extLst>
          </p:cNvPr>
          <p:cNvSpPr txBox="1"/>
          <p:nvPr/>
        </p:nvSpPr>
        <p:spPr>
          <a:xfrm>
            <a:off x="749310" y="1585191"/>
            <a:ext cx="8452747"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Tạo</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mail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xử</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lý</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tình</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huống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403576EC-CA2D-CA70-5593-F3596E9E1545}"/>
              </a:ext>
            </a:extLst>
          </p:cNvPr>
          <p:cNvPicPr>
            <a:picLocks noChangeAspect="1"/>
          </p:cNvPicPr>
          <p:nvPr/>
        </p:nvPicPr>
        <p:blipFill>
          <a:blip r:embed="rId5"/>
          <a:stretch>
            <a:fillRect/>
          </a:stretch>
        </p:blipFill>
        <p:spPr>
          <a:xfrm>
            <a:off x="2053165" y="2006401"/>
            <a:ext cx="5799670" cy="4205309"/>
          </a:xfrm>
          <a:prstGeom prst="rect">
            <a:avLst/>
          </a:prstGeom>
        </p:spPr>
      </p:pic>
    </p:spTree>
    <p:extLst>
      <p:ext uri="{BB962C8B-B14F-4D97-AF65-F5344CB8AC3E}">
        <p14:creationId xmlns:p14="http://schemas.microsoft.com/office/powerpoint/2010/main" val="188726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35</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Nghiên</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cứu</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khoa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học</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7812F903-1DCE-31F9-834D-6D0053097BF1}"/>
              </a:ext>
            </a:extLst>
          </p:cNvPr>
          <p:cNvSpPr txBox="1"/>
          <p:nvPr/>
        </p:nvSpPr>
        <p:spPr>
          <a:xfrm>
            <a:off x="749310" y="1585191"/>
            <a:ext cx="8983166"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Một</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số</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ứng</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dụng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thực</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tế</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của</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OpenAI</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đã</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áp</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dụng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vào</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nghiên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cứu</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khoa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học</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CuadroTexto 351">
            <a:extLst>
              <a:ext uri="{FF2B5EF4-FFF2-40B4-BE49-F238E27FC236}">
                <a16:creationId xmlns:a16="http://schemas.microsoft.com/office/drawing/2014/main" id="{1B3BD9F6-73A5-0579-C145-62FCFC218E16}"/>
              </a:ext>
            </a:extLst>
          </p:cNvPr>
          <p:cNvSpPr txBox="1"/>
          <p:nvPr/>
        </p:nvSpPr>
        <p:spPr>
          <a:xfrm>
            <a:off x="774702" y="2222963"/>
            <a:ext cx="795848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lgn="l">
              <a:buFont typeface="+mj-lt"/>
              <a:buAutoNum type="arabicPeriod"/>
            </a:pPr>
            <a:r>
              <a:rPr lang="en-US" sz="1400" b="0" i="0" dirty="0" err="1">
                <a:solidFill>
                  <a:schemeClr val="tx2">
                    <a:lumMod val="50000"/>
                  </a:schemeClr>
                </a:solidFill>
                <a:effectLst/>
                <a:latin typeface="Times New Roman (Headings)"/>
              </a:rPr>
              <a:t>Tạo</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máy</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học</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tự</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động</a:t>
            </a:r>
            <a:r>
              <a:rPr lang="en-US" sz="1400" b="0" i="0" dirty="0">
                <a:solidFill>
                  <a:schemeClr val="tx2">
                    <a:lumMod val="50000"/>
                  </a:schemeClr>
                </a:solidFill>
                <a:effectLst/>
                <a:latin typeface="Times New Roman (Headings)"/>
              </a:rPr>
              <a:t> (Automatic Machine Learning).</a:t>
            </a:r>
          </a:p>
          <a:p>
            <a:pPr marL="514350" indent="-514350" algn="l">
              <a:buFont typeface="+mj-lt"/>
              <a:buAutoNum type="arabicPeriod"/>
            </a:pPr>
            <a:r>
              <a:rPr lang="en-US" sz="1400" dirty="0" err="1">
                <a:solidFill>
                  <a:schemeClr val="tx2">
                    <a:lumMod val="50000"/>
                  </a:schemeClr>
                </a:solidFill>
                <a:latin typeface="Times New Roman (Headings)"/>
              </a:rPr>
              <a:t>Chỉnh</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sửa</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lỗi</a:t>
            </a:r>
            <a:r>
              <a:rPr lang="en-US" sz="1400" dirty="0">
                <a:solidFill>
                  <a:schemeClr val="tx2">
                    <a:lumMod val="50000"/>
                  </a:schemeClr>
                </a:solidFill>
                <a:latin typeface="Times New Roman (Headings)"/>
              </a:rPr>
              <a:t> code (Python, PHP, </a:t>
            </a:r>
            <a:r>
              <a:rPr lang="en-US" sz="1400" dirty="0" err="1">
                <a:solidFill>
                  <a:schemeClr val="tx2">
                    <a:lumMod val="50000"/>
                  </a:schemeClr>
                </a:solidFill>
                <a:latin typeface="Times New Roman (Headings)"/>
              </a:rPr>
              <a:t>Sql</a:t>
            </a:r>
            <a:r>
              <a:rPr lang="en-US" sz="1400" dirty="0">
                <a:solidFill>
                  <a:schemeClr val="tx2">
                    <a:lumMod val="50000"/>
                  </a:schemeClr>
                </a:solidFill>
                <a:latin typeface="Times New Roman (Headings)"/>
              </a:rPr>
              <a:t>…).</a:t>
            </a:r>
          </a:p>
          <a:p>
            <a:pPr marL="514350" indent="-514350" algn="l">
              <a:buFont typeface="+mj-lt"/>
              <a:buAutoNum type="arabicPeriod"/>
            </a:pPr>
            <a:r>
              <a:rPr lang="en-US" sz="1400" dirty="0" err="1">
                <a:solidFill>
                  <a:schemeClr val="tx2">
                    <a:lumMod val="50000"/>
                  </a:schemeClr>
                </a:solidFill>
                <a:latin typeface="Times New Roman (Headings)"/>
              </a:rPr>
              <a:t>Đề</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xuất</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tính</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năng</a:t>
            </a:r>
            <a:r>
              <a:rPr lang="en-US" sz="1400" dirty="0">
                <a:solidFill>
                  <a:schemeClr val="tx2">
                    <a:lumMod val="50000"/>
                  </a:schemeClr>
                </a:solidFill>
                <a:latin typeface="Times New Roman (Headings)"/>
              </a:rPr>
              <a:t> (Suggest Feature Engineering).</a:t>
            </a:r>
          </a:p>
          <a:p>
            <a:pPr marL="514350" indent="-514350" algn="l">
              <a:buFont typeface="+mj-lt"/>
              <a:buAutoNum type="arabicPeriod"/>
            </a:pPr>
            <a:r>
              <a:rPr lang="en-US" sz="1400" dirty="0" err="1">
                <a:solidFill>
                  <a:schemeClr val="tx2">
                    <a:lumMod val="50000"/>
                  </a:schemeClr>
                </a:solidFill>
                <a:latin typeface="Times New Roman (Headings)"/>
              </a:rPr>
              <a:t>Xây</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dựng</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mô</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hình</a:t>
            </a:r>
            <a:r>
              <a:rPr lang="en-US" sz="1400" dirty="0">
                <a:solidFill>
                  <a:schemeClr val="tx2">
                    <a:lumMod val="50000"/>
                  </a:schemeClr>
                </a:solidFill>
                <a:latin typeface="Times New Roman (Headings)"/>
              </a:rPr>
              <a:t>.</a:t>
            </a:r>
          </a:p>
          <a:p>
            <a:pPr marL="514350" indent="-514350" algn="l">
              <a:buFont typeface="+mj-lt"/>
              <a:buAutoNum type="arabicPeriod"/>
            </a:pPr>
            <a:r>
              <a:rPr lang="en-US" sz="1400" dirty="0" err="1">
                <a:solidFill>
                  <a:schemeClr val="tx2">
                    <a:lumMod val="50000"/>
                  </a:schemeClr>
                </a:solidFill>
                <a:latin typeface="Times New Roman (Headings)"/>
              </a:rPr>
              <a:t>Phân</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tích</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thị</a:t>
            </a:r>
            <a:r>
              <a:rPr lang="en-US" sz="1400" dirty="0">
                <a:solidFill>
                  <a:schemeClr val="tx2">
                    <a:lumMod val="50000"/>
                  </a:schemeClr>
                </a:solidFill>
                <a:latin typeface="Times New Roman (Headings)"/>
              </a:rPr>
              <a:t> </a:t>
            </a:r>
            <a:r>
              <a:rPr lang="en-US" sz="1400" dirty="0" err="1">
                <a:solidFill>
                  <a:schemeClr val="tx2">
                    <a:lumMod val="50000"/>
                  </a:schemeClr>
                </a:solidFill>
                <a:latin typeface="Times New Roman (Headings)"/>
              </a:rPr>
              <a:t>trường</a:t>
            </a:r>
            <a:r>
              <a:rPr lang="en-US" sz="1400" dirty="0">
                <a:solidFill>
                  <a:schemeClr val="tx2">
                    <a:lumMod val="50000"/>
                  </a:schemeClr>
                </a:solidFill>
                <a:latin typeface="Times New Roman (Headings)"/>
              </a:rPr>
              <a:t>.</a:t>
            </a:r>
          </a:p>
          <a:p>
            <a:pPr marL="514350" indent="-514350" algn="l">
              <a:buFont typeface="+mj-lt"/>
              <a:buAutoNum type="arabicPeriod"/>
            </a:pPr>
            <a:r>
              <a:rPr lang="en-US" sz="1400" dirty="0">
                <a:solidFill>
                  <a:schemeClr val="tx2">
                    <a:lumMod val="50000"/>
                  </a:schemeClr>
                </a:solidFill>
                <a:latin typeface="Times New Roman (Headings)"/>
              </a:rPr>
              <a:t>….</a:t>
            </a:r>
          </a:p>
          <a:p>
            <a:pPr marL="514350" indent="-514350" algn="l">
              <a:buFont typeface="+mj-lt"/>
              <a:buAutoNum type="arabicPeriod"/>
            </a:pPr>
            <a:endParaRPr lang="en-US" sz="1400" b="0" i="0" dirty="0">
              <a:solidFill>
                <a:schemeClr val="tx2">
                  <a:lumMod val="50000"/>
                </a:schemeClr>
              </a:solidFill>
              <a:effectLst/>
              <a:latin typeface="Times New Roman (Headings)"/>
            </a:endParaRPr>
          </a:p>
        </p:txBody>
      </p:sp>
    </p:spTree>
    <p:extLst>
      <p:ext uri="{BB962C8B-B14F-4D97-AF65-F5344CB8AC3E}">
        <p14:creationId xmlns:p14="http://schemas.microsoft.com/office/powerpoint/2010/main" val="389603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36</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Marketing</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3" name="CuadroTexto 351">
            <a:extLst>
              <a:ext uri="{FF2B5EF4-FFF2-40B4-BE49-F238E27FC236}">
                <a16:creationId xmlns:a16="http://schemas.microsoft.com/office/drawing/2014/main" id="{1B3BD9F6-73A5-0579-C145-62FCFC218E16}"/>
              </a:ext>
            </a:extLst>
          </p:cNvPr>
          <p:cNvSpPr txBox="1"/>
          <p:nvPr/>
        </p:nvSpPr>
        <p:spPr>
          <a:xfrm>
            <a:off x="856189" y="1780393"/>
            <a:ext cx="795848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vi-VN" sz="1400" b="0" i="0" dirty="0">
                <a:solidFill>
                  <a:schemeClr val="tx2">
                    <a:lumMod val="50000"/>
                  </a:schemeClr>
                </a:solidFill>
                <a:effectLst/>
                <a:latin typeface="Times New Roman (Headings)"/>
              </a:rPr>
              <a:t>Marketing là lĩnh vực rất rộng. Vì vậy, khi hỏi chúng ta cần chi tiết nội dung hoặc 1 vấn đề cụ thể thì mới ra được kết quả tốt.</a:t>
            </a:r>
            <a:endParaRPr lang="en-US" sz="1400" b="0" i="0" dirty="0">
              <a:solidFill>
                <a:schemeClr val="tx2">
                  <a:lumMod val="50000"/>
                </a:schemeClr>
              </a:solidFill>
              <a:effectLst/>
              <a:latin typeface="Times New Roman (Headings)"/>
            </a:endParaRPr>
          </a:p>
        </p:txBody>
      </p:sp>
      <p:sp>
        <p:nvSpPr>
          <p:cNvPr id="6" name="CuadroTexto 351">
            <a:extLst>
              <a:ext uri="{FF2B5EF4-FFF2-40B4-BE49-F238E27FC236}">
                <a16:creationId xmlns:a16="http://schemas.microsoft.com/office/drawing/2014/main" id="{F83853E0-6BFF-A997-5C9C-FA765E08659C}"/>
              </a:ext>
            </a:extLst>
          </p:cNvPr>
          <p:cNvSpPr txBox="1"/>
          <p:nvPr/>
        </p:nvSpPr>
        <p:spPr>
          <a:xfrm>
            <a:off x="973755" y="2851798"/>
            <a:ext cx="795848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vi-VN" sz="1400" b="0" i="0" dirty="0">
                <a:solidFill>
                  <a:schemeClr val="tx2">
                    <a:lumMod val="50000"/>
                  </a:schemeClr>
                </a:solidFill>
                <a:effectLst/>
                <a:latin typeface="Times New Roman (Headings)"/>
              </a:rPr>
              <a:t>Có rất nhiều cách mà ChatGPT có thể được ứng dụng trong lĩnh vực Marketing, vài trong số chúng ta có thể nhắc đến:</a:t>
            </a:r>
          </a:p>
          <a:p>
            <a:pPr algn="l"/>
            <a:r>
              <a:rPr lang="vi-VN" sz="1400" b="0" i="0" dirty="0">
                <a:solidFill>
                  <a:schemeClr val="tx2">
                    <a:lumMod val="50000"/>
                  </a:schemeClr>
                </a:solidFill>
                <a:effectLst/>
                <a:latin typeface="Times New Roman (Headings)"/>
              </a:rPr>
              <a:t>- Tự tạo nội dung</a:t>
            </a:r>
            <a:r>
              <a:rPr lang="en-US" sz="1400" dirty="0">
                <a:solidFill>
                  <a:schemeClr val="tx2">
                    <a:lumMod val="50000"/>
                  </a:schemeClr>
                </a:solidFill>
                <a:latin typeface="Times New Roman (Headings)"/>
              </a:rPr>
              <a:t> </a:t>
            </a:r>
            <a:r>
              <a:rPr lang="vi-VN" sz="1400" b="0" i="0" dirty="0">
                <a:solidFill>
                  <a:schemeClr val="tx2">
                    <a:lumMod val="50000"/>
                  </a:schemeClr>
                </a:solidFill>
                <a:effectLst/>
                <a:latin typeface="Times New Roman (Headings)"/>
              </a:rPr>
              <a:t>chiến dịch quảng cáo.</a:t>
            </a:r>
          </a:p>
          <a:p>
            <a:pPr algn="l"/>
            <a:r>
              <a:rPr lang="vi-VN" sz="1400" b="0" i="0" dirty="0">
                <a:solidFill>
                  <a:schemeClr val="tx2">
                    <a:lumMod val="50000"/>
                  </a:schemeClr>
                </a:solidFill>
                <a:effectLst/>
                <a:latin typeface="Times New Roman (Headings)"/>
              </a:rPr>
              <a:t>- AI Content</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nhiều</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hình</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thức</a:t>
            </a:r>
            <a:r>
              <a:rPr lang="vi-VN" sz="1400" b="0" i="0" dirty="0">
                <a:solidFill>
                  <a:schemeClr val="tx2">
                    <a:lumMod val="50000"/>
                  </a:schemeClr>
                </a:solidFill>
                <a:effectLst/>
                <a:latin typeface="Times New Roman (Headings)"/>
              </a:rPr>
              <a:t>.</a:t>
            </a:r>
          </a:p>
          <a:p>
            <a:pPr algn="l"/>
            <a:r>
              <a:rPr lang="vi-VN" sz="1400" b="0" i="0" dirty="0">
                <a:solidFill>
                  <a:schemeClr val="tx2">
                    <a:lumMod val="50000"/>
                  </a:schemeClr>
                </a:solidFill>
                <a:effectLst/>
                <a:latin typeface="Times New Roman (Headings)"/>
              </a:rPr>
              <a:t>- Gợi ý sản phẩm tới khách hàng.</a:t>
            </a:r>
          </a:p>
          <a:p>
            <a:pPr algn="l"/>
            <a:r>
              <a:rPr lang="vi-VN"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Nghiên</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cứu</a:t>
            </a:r>
            <a:r>
              <a:rPr lang="en-US" sz="1400" b="0" i="0" dirty="0">
                <a:solidFill>
                  <a:schemeClr val="tx2">
                    <a:lumMod val="50000"/>
                  </a:schemeClr>
                </a:solidFill>
                <a:effectLst/>
                <a:latin typeface="Times New Roman (Headings)"/>
              </a:rPr>
              <a:t> insight </a:t>
            </a:r>
            <a:r>
              <a:rPr lang="en-US" sz="1400" b="0" i="0" dirty="0" err="1">
                <a:solidFill>
                  <a:schemeClr val="tx2">
                    <a:lumMod val="50000"/>
                  </a:schemeClr>
                </a:solidFill>
                <a:effectLst/>
                <a:latin typeface="Times New Roman (Headings)"/>
              </a:rPr>
              <a:t>khách</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hàng</a:t>
            </a:r>
            <a:r>
              <a:rPr lang="en-US" sz="1400" b="0" i="0" dirty="0">
                <a:solidFill>
                  <a:schemeClr val="tx2">
                    <a:lumMod val="50000"/>
                  </a:schemeClr>
                </a:solidFill>
                <a:effectLst/>
                <a:latin typeface="Times New Roman (Headings)"/>
              </a:rPr>
              <a:t>.</a:t>
            </a:r>
            <a:endParaRPr lang="vi-VN" sz="1400" b="0" i="0" dirty="0">
              <a:solidFill>
                <a:schemeClr val="tx2">
                  <a:lumMod val="50000"/>
                </a:schemeClr>
              </a:solidFill>
              <a:effectLst/>
              <a:latin typeface="Times New Roman (Headings)"/>
            </a:endParaRPr>
          </a:p>
          <a:p>
            <a:pPr algn="l"/>
            <a:r>
              <a:rPr lang="vi-VN"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Nghiên</a:t>
            </a:r>
            <a:r>
              <a:rPr lang="en-US" sz="1400" b="0" i="0" dirty="0">
                <a:solidFill>
                  <a:schemeClr val="tx2">
                    <a:lumMod val="50000"/>
                  </a:schemeClr>
                </a:solidFill>
                <a:effectLst/>
                <a:latin typeface="Times New Roman (Headings)"/>
              </a:rPr>
              <a:t> </a:t>
            </a:r>
            <a:r>
              <a:rPr lang="en-US" sz="1400" b="0" i="0" dirty="0" err="1">
                <a:solidFill>
                  <a:schemeClr val="tx2">
                    <a:lumMod val="50000"/>
                  </a:schemeClr>
                </a:solidFill>
                <a:effectLst/>
                <a:latin typeface="Times New Roman (Headings)"/>
              </a:rPr>
              <a:t>cứu</a:t>
            </a:r>
            <a:r>
              <a:rPr lang="en-US" sz="1400" b="0" i="0" dirty="0">
                <a:solidFill>
                  <a:schemeClr val="tx2">
                    <a:lumMod val="50000"/>
                  </a:schemeClr>
                </a:solidFill>
                <a:effectLst/>
                <a:latin typeface="Times New Roman (Headings)"/>
              </a:rPr>
              <a:t> </a:t>
            </a:r>
            <a:r>
              <a:rPr lang="vi-VN" sz="1400" b="0" i="0" dirty="0">
                <a:solidFill>
                  <a:schemeClr val="tx2">
                    <a:lumMod val="50000"/>
                  </a:schemeClr>
                </a:solidFill>
                <a:effectLst/>
                <a:latin typeface="Times New Roman (Headings)"/>
              </a:rPr>
              <a:t>từ khoá trong SEO.</a:t>
            </a:r>
          </a:p>
          <a:p>
            <a:pPr algn="l"/>
            <a:r>
              <a:rPr lang="vi-VN" sz="1400" b="0" i="0" dirty="0">
                <a:solidFill>
                  <a:schemeClr val="tx2">
                    <a:lumMod val="50000"/>
                  </a:schemeClr>
                </a:solidFill>
                <a:effectLst/>
                <a:latin typeface="Times New Roman (Headings)"/>
              </a:rPr>
              <a:t>- Phân tích, báo cáo so sánh sản phẩm với các đối thủ cạnh tranh.</a:t>
            </a:r>
            <a:endParaRPr lang="en-US" sz="1400" b="0" i="0" dirty="0">
              <a:solidFill>
                <a:schemeClr val="tx2">
                  <a:lumMod val="50000"/>
                </a:schemeClr>
              </a:solidFill>
              <a:effectLst/>
              <a:latin typeface="Times New Roman (Headings)"/>
            </a:endParaRPr>
          </a:p>
        </p:txBody>
      </p:sp>
    </p:spTree>
    <p:extLst>
      <p:ext uri="{BB962C8B-B14F-4D97-AF65-F5344CB8AC3E}">
        <p14:creationId xmlns:p14="http://schemas.microsoft.com/office/powerpoint/2010/main" val="28535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37</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Marketing</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D24250CA-7168-A24A-61FA-DF3C39B2F43A}"/>
              </a:ext>
            </a:extLst>
          </p:cNvPr>
          <p:cNvSpPr txBox="1"/>
          <p:nvPr/>
        </p:nvSpPr>
        <p:spPr>
          <a:xfrm>
            <a:off x="749310" y="1585191"/>
            <a:ext cx="8983166"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Nghiên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cứu</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từ</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khoá</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SEO</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8" name="Picture 7">
            <a:extLst>
              <a:ext uri="{FF2B5EF4-FFF2-40B4-BE49-F238E27FC236}">
                <a16:creationId xmlns:a16="http://schemas.microsoft.com/office/drawing/2014/main" id="{395A36A0-A27E-5DF6-4277-8DF4D195833A}"/>
              </a:ext>
            </a:extLst>
          </p:cNvPr>
          <p:cNvPicPr>
            <a:picLocks noChangeAspect="1"/>
          </p:cNvPicPr>
          <p:nvPr/>
        </p:nvPicPr>
        <p:blipFill rotWithShape="1">
          <a:blip r:embed="rId5"/>
          <a:srcRect r="13272"/>
          <a:stretch/>
        </p:blipFill>
        <p:spPr>
          <a:xfrm>
            <a:off x="2345885" y="2197442"/>
            <a:ext cx="5332020" cy="4014268"/>
          </a:xfrm>
          <a:prstGeom prst="rect">
            <a:avLst/>
          </a:prstGeom>
        </p:spPr>
      </p:pic>
    </p:spTree>
    <p:extLst>
      <p:ext uri="{BB962C8B-B14F-4D97-AF65-F5344CB8AC3E}">
        <p14:creationId xmlns:p14="http://schemas.microsoft.com/office/powerpoint/2010/main" val="8370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38</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Marketing</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D24250CA-7168-A24A-61FA-DF3C39B2F43A}"/>
              </a:ext>
            </a:extLst>
          </p:cNvPr>
          <p:cNvSpPr txBox="1"/>
          <p:nvPr/>
        </p:nvSpPr>
        <p:spPr>
          <a:xfrm>
            <a:off x="749310" y="1585191"/>
            <a:ext cx="8983166"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Nghiên</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cứu</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từ</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khoá</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SEO</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65ABCD57-3951-34A8-C8A2-86546855AA77}"/>
              </a:ext>
            </a:extLst>
          </p:cNvPr>
          <p:cNvPicPr>
            <a:picLocks noChangeAspect="1"/>
          </p:cNvPicPr>
          <p:nvPr/>
        </p:nvPicPr>
        <p:blipFill>
          <a:blip r:embed="rId5"/>
          <a:stretch>
            <a:fillRect/>
          </a:stretch>
        </p:blipFill>
        <p:spPr>
          <a:xfrm>
            <a:off x="2345885" y="2132853"/>
            <a:ext cx="4650768" cy="4093509"/>
          </a:xfrm>
          <a:prstGeom prst="rect">
            <a:avLst/>
          </a:prstGeom>
        </p:spPr>
      </p:pic>
    </p:spTree>
    <p:extLst>
      <p:ext uri="{BB962C8B-B14F-4D97-AF65-F5344CB8AC3E}">
        <p14:creationId xmlns:p14="http://schemas.microsoft.com/office/powerpoint/2010/main" val="309315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39</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Marketing</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D24250CA-7168-A24A-61FA-DF3C39B2F43A}"/>
              </a:ext>
            </a:extLst>
          </p:cNvPr>
          <p:cNvSpPr txBox="1"/>
          <p:nvPr/>
        </p:nvSpPr>
        <p:spPr>
          <a:xfrm>
            <a:off x="749310" y="1585191"/>
            <a:ext cx="8983166"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Viết</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email marketing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7E3F02A2-AE17-7E24-2F4A-CF8C24DA7FDA}"/>
              </a:ext>
            </a:extLst>
          </p:cNvPr>
          <p:cNvPicPr>
            <a:picLocks noChangeAspect="1"/>
          </p:cNvPicPr>
          <p:nvPr/>
        </p:nvPicPr>
        <p:blipFill>
          <a:blip r:embed="rId5"/>
          <a:stretch>
            <a:fillRect/>
          </a:stretch>
        </p:blipFill>
        <p:spPr>
          <a:xfrm>
            <a:off x="3553645" y="1702027"/>
            <a:ext cx="5953212" cy="4616920"/>
          </a:xfrm>
          <a:prstGeom prst="rect">
            <a:avLst/>
          </a:prstGeom>
        </p:spPr>
      </p:pic>
    </p:spTree>
    <p:extLst>
      <p:ext uri="{BB962C8B-B14F-4D97-AF65-F5344CB8AC3E}">
        <p14:creationId xmlns:p14="http://schemas.microsoft.com/office/powerpoint/2010/main" val="6730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4</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132138" y="967275"/>
            <a:ext cx="9500928" cy="707886"/>
          </a:xfrm>
          <a:prstGeom prst="rect">
            <a:avLst/>
          </a:prstGeom>
          <a:noFill/>
        </p:spPr>
        <p:txBody>
          <a:bodyPr wrap="square" rtlCol="0">
            <a:spAutoFit/>
          </a:bodyPr>
          <a:lstStyle/>
          <a:p>
            <a:pPr algn="ct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ChatGPT là gì ?</a:t>
            </a:r>
          </a:p>
        </p:txBody>
      </p:sp>
      <p:sp>
        <p:nvSpPr>
          <p:cNvPr id="8" name="CuadroTexto 351">
            <a:extLst>
              <a:ext uri="{FF2B5EF4-FFF2-40B4-BE49-F238E27FC236}">
                <a16:creationId xmlns:a16="http://schemas.microsoft.com/office/drawing/2014/main" id="{F00EC5C4-C4C1-0D21-6A94-96B7AC8F4376}"/>
              </a:ext>
            </a:extLst>
          </p:cNvPr>
          <p:cNvSpPr txBox="1"/>
          <p:nvPr/>
        </p:nvSpPr>
        <p:spPr>
          <a:xfrm>
            <a:off x="534661" y="1913752"/>
            <a:ext cx="8836677"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1400" dirty="0">
                <a:solidFill>
                  <a:srgbClr val="333333"/>
                </a:solidFill>
                <a:latin typeface="+mj-lt"/>
                <a:ea typeface="Lato Light" panose="020F0502020204030203" pitchFamily="34" charset="0"/>
                <a:cs typeface="Lato Light" panose="020F0502020204030203" pitchFamily="34" charset="0"/>
              </a:rPr>
              <a:t>ChatGPT hay với tên gọi đầy đủ là Chat Generative Pre-training Transformer - một chatbot do công ty khởi nghiệp OpenAI phát triển.</a:t>
            </a:r>
            <a:endParaRPr lang="en-US" sz="1400" dirty="0">
              <a:solidFill>
                <a:srgbClr val="333333"/>
              </a:solidFill>
              <a:latin typeface="+mj-lt"/>
              <a:ea typeface="Lato Light" panose="020F0502020204030203" pitchFamily="34" charset="0"/>
              <a:cs typeface="Lato Light" panose="020F0502020204030203" pitchFamily="34" charset="0"/>
            </a:endParaRPr>
          </a:p>
          <a:p>
            <a:endParaRPr lang="en-US" sz="1400" dirty="0">
              <a:solidFill>
                <a:srgbClr val="333333"/>
              </a:solidFill>
              <a:latin typeface="+mj-lt"/>
              <a:ea typeface="Lato Light" panose="020F0502020204030203" pitchFamily="34" charset="0"/>
              <a:cs typeface="Lato Light" panose="020F0502020204030203" pitchFamily="34" charset="0"/>
            </a:endParaRPr>
          </a:p>
          <a:p>
            <a:r>
              <a:rPr lang="en-US" sz="1400" dirty="0" err="1">
                <a:solidFill>
                  <a:srgbClr val="333333"/>
                </a:solidFill>
                <a:latin typeface="Times New Roman" panose="02020603050405020304" pitchFamily="18" charset="0"/>
                <a:ea typeface="Lato Light" panose="020F0502020204030203" pitchFamily="34" charset="0"/>
                <a:cs typeface="Times New Roman" panose="02020603050405020304" pitchFamily="18" charset="0"/>
              </a:rPr>
              <a:t>Botchat</a:t>
            </a:r>
            <a:r>
              <a:rPr lang="en-US" sz="1400" dirty="0">
                <a:solidFill>
                  <a:srgbClr val="333333"/>
                </a:solidFill>
                <a:latin typeface="+mj-lt"/>
                <a:ea typeface="Lato Light" panose="020F0502020204030203" pitchFamily="34" charset="0"/>
                <a:cs typeface="Times New Roman" panose="02020603050405020304" pitchFamily="18" charset="0"/>
              </a:rPr>
              <a:t> </a:t>
            </a:r>
            <a:r>
              <a:rPr lang="vi-VN" sz="1400" dirty="0">
                <a:solidFill>
                  <a:srgbClr val="333333"/>
                </a:solidFill>
                <a:latin typeface="+mj-lt"/>
                <a:ea typeface="Lato Light" panose="020F0502020204030203" pitchFamily="34" charset="0"/>
                <a:cs typeface="Lato Light" panose="020F0502020204030203" pitchFamily="34" charset="0"/>
              </a:rPr>
              <a:t>thể trả lời lưu loát đầy đủ các câu hỏi mà bạn đưa ra, bất kể là thắc mắc về lĩnh vực gì. Bên cạnh đó, ChatGPT còn có thể làm thơ, soạn nhạc, viết thư, thiết kế và thậm chí là cả sửa lỗi trong lập trình. </a:t>
            </a:r>
            <a:endParaRPr lang="en-US" sz="1400" dirty="0">
              <a:solidFill>
                <a:srgbClr val="333333"/>
              </a:solidFill>
              <a:latin typeface="+mj-lt"/>
              <a:ea typeface="Lato Light" panose="020F0502020204030203" pitchFamily="34" charset="0"/>
              <a:cs typeface="Lato Light" panose="020F0502020204030203" pitchFamily="34" charset="0"/>
            </a:endParaRPr>
          </a:p>
          <a:p>
            <a:endParaRPr lang="en-US" sz="1400" dirty="0">
              <a:solidFill>
                <a:srgbClr val="333333"/>
              </a:solidFill>
              <a:latin typeface="+mj-lt"/>
              <a:ea typeface="Lato Light" panose="020F0502020204030203" pitchFamily="34" charset="0"/>
              <a:cs typeface="Lato Light" panose="020F0502020204030203" pitchFamily="34" charset="0"/>
            </a:endParaRPr>
          </a:p>
          <a:p>
            <a:r>
              <a:rPr lang="vi-VN" sz="1400" dirty="0">
                <a:solidFill>
                  <a:srgbClr val="333333"/>
                </a:solidFill>
                <a:latin typeface="+mj-lt"/>
                <a:ea typeface="Lato Light" panose="020F0502020204030203" pitchFamily="34" charset="0"/>
                <a:cs typeface="Lato Light" panose="020F0502020204030203" pitchFamily="34" charset="0"/>
              </a:rPr>
              <a:t>Nhiều người đã sử dụng ChatGPT để làm những việc trên, điều này đã khiến cho AI ngày càng thông minh hơn.</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293" y="1025186"/>
            <a:ext cx="579924" cy="5877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DBE1066-8537-A3D4-B737-D3C96A341CD0}"/>
              </a:ext>
            </a:extLst>
          </p:cNvPr>
          <p:cNvSpPr/>
          <p:nvPr/>
        </p:nvSpPr>
        <p:spPr>
          <a:xfrm>
            <a:off x="4503387" y="3873830"/>
            <a:ext cx="2848857" cy="646331"/>
          </a:xfrm>
          <a:prstGeom prst="rect">
            <a:avLst/>
          </a:prstGeom>
        </p:spPr>
        <p:txBody>
          <a:bodyPr wrap="none">
            <a:spAutoFit/>
          </a:bodyPr>
          <a:lstStyle/>
          <a:p>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Bạn</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có</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tx2"/>
                </a:solidFill>
                <a:latin typeface="Roboto" panose="02000000000000000000" pitchFamily="2" charset="0"/>
                <a:ea typeface="Roboto" panose="02000000000000000000" pitchFamily="2" charset="0"/>
                <a:cs typeface="Roboto" panose="02000000000000000000" pitchFamily="2" charset="0"/>
              </a:rPr>
              <a:t>biết</a:t>
            </a:r>
            <a:r>
              <a:rPr lang="en-US" b="1" dirty="0">
                <a:solidFill>
                  <a:schemeClr val="tx2"/>
                </a:solidFill>
                <a:latin typeface="Roboto" panose="02000000000000000000" pitchFamily="2" charset="0"/>
                <a:ea typeface="Roboto" panose="02000000000000000000" pitchFamily="2" charset="0"/>
                <a:cs typeface="Roboto" panose="02000000000000000000" pitchFamily="2" charset="0"/>
              </a:rPr>
              <a:t> ?</a:t>
            </a:r>
          </a:p>
        </p:txBody>
      </p:sp>
      <p:sp>
        <p:nvSpPr>
          <p:cNvPr id="15" name="TextBox 14">
            <a:extLst>
              <a:ext uri="{FF2B5EF4-FFF2-40B4-BE49-F238E27FC236}">
                <a16:creationId xmlns:a16="http://schemas.microsoft.com/office/drawing/2014/main" id="{35783A3E-FB84-F212-52E5-25D1D6DDCF08}"/>
              </a:ext>
            </a:extLst>
          </p:cNvPr>
          <p:cNvSpPr txBox="1"/>
          <p:nvPr/>
        </p:nvSpPr>
        <p:spPr>
          <a:xfrm>
            <a:off x="4606948" y="4316270"/>
            <a:ext cx="462568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Tối</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ngày</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30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tháng</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11,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phía</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Google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đã</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bật</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mức</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b="1" dirty="0" err="1">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Mã</a:t>
            </a:r>
            <a:r>
              <a:rPr lang="en-US" sz="1400" b="1" dirty="0">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b="1" dirty="0" err="1">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đỏ</a:t>
            </a:r>
            <a:r>
              <a:rPr lang="en-US" sz="1400" b="1" dirty="0">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b="1" dirty="0" err="1">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Cảnh</a:t>
            </a:r>
            <a:r>
              <a:rPr lang="en-US" sz="1400" b="1" dirty="0">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b="1" dirty="0" err="1">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báo</a:t>
            </a:r>
            <a:r>
              <a:rPr lang="en-US" sz="1400" b="1" dirty="0">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b="1" dirty="0" err="1">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đỏ</a:t>
            </a:r>
            <a:r>
              <a:rPr lang="en-US" sz="1400" b="1" dirty="0">
                <a:solidFill>
                  <a:srgbClr val="FF0000"/>
                </a:solidFill>
                <a:latin typeface="Times New Roman" panose="02020603050405020304" pitchFamily="18" charset="0"/>
                <a:ea typeface="Lato Light" panose="020F0502020204030203" pitchFamily="34" charset="0"/>
                <a:cs typeface="Times New Roman" panose="02020603050405020304" pitchFamily="18" charset="0"/>
              </a:rPr>
              <a:t>)</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ngay</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trong</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đêm</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giáng</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sinh</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khi</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họ</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biết</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bot ChatGPT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mới</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ra</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mắt</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cách</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đó</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vài</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tiếng</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đồng</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hồ</a:t>
            </a:r>
            <a:r>
              <a:rPr lang="en-US" sz="1400" dirty="0">
                <a:solidFill>
                  <a:schemeClr val="tx2">
                    <a:lumMod val="50000"/>
                  </a:schemeClr>
                </a:solidFill>
                <a:latin typeface="Times New Roman" panose="02020603050405020304" pitchFamily="18" charset="0"/>
                <a:ea typeface="Lato Light" panose="020F0502020204030203" pitchFamily="34" charset="0"/>
                <a:cs typeface="Times New Roman" panose="02020603050405020304" pitchFamily="18" charset="0"/>
              </a:rPr>
              <a:t>.</a:t>
            </a:r>
          </a:p>
        </p:txBody>
      </p:sp>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Tree>
    <p:extLst>
      <p:ext uri="{BB962C8B-B14F-4D97-AF65-F5344CB8AC3E}">
        <p14:creationId xmlns:p14="http://schemas.microsoft.com/office/powerpoint/2010/main" val="55715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4" grpId="0"/>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40</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7" y="887104"/>
            <a:ext cx="7452604"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Marketing</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30416" y="13379"/>
            <a:ext cx="2202060" cy="611683"/>
          </a:xfrm>
          <a:prstGeom prst="rect">
            <a:avLst/>
          </a:prstGeom>
        </p:spPr>
      </p:pic>
      <p:sp>
        <p:nvSpPr>
          <p:cNvPr id="2" name="TextBox 1">
            <a:extLst>
              <a:ext uri="{FF2B5EF4-FFF2-40B4-BE49-F238E27FC236}">
                <a16:creationId xmlns:a16="http://schemas.microsoft.com/office/drawing/2014/main" id="{D24250CA-7168-A24A-61FA-DF3C39B2F43A}"/>
              </a:ext>
            </a:extLst>
          </p:cNvPr>
          <p:cNvSpPr txBox="1"/>
          <p:nvPr/>
        </p:nvSpPr>
        <p:spPr>
          <a:xfrm>
            <a:off x="749310" y="1585191"/>
            <a:ext cx="3213090" cy="369332"/>
          </a:xfrm>
          <a:prstGeom prst="rect">
            <a:avLst/>
          </a:prstGeom>
          <a:noFill/>
        </p:spPr>
        <p:txBody>
          <a:bodyPr wrap="square">
            <a:spAutoFit/>
          </a:bodyPr>
          <a:lstStyle/>
          <a:p>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Lập</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kế</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hoạch</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Marketing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7E3F02A2-AE17-7E24-2F4A-CF8C24DA7FDA}"/>
              </a:ext>
            </a:extLst>
          </p:cNvPr>
          <p:cNvPicPr>
            <a:picLocks noChangeAspect="1"/>
          </p:cNvPicPr>
          <p:nvPr/>
        </p:nvPicPr>
        <p:blipFill>
          <a:blip r:embed="rId5"/>
          <a:stretch>
            <a:fillRect/>
          </a:stretch>
        </p:blipFill>
        <p:spPr>
          <a:xfrm>
            <a:off x="3769682" y="1728566"/>
            <a:ext cx="5780717" cy="4483144"/>
          </a:xfrm>
          <a:prstGeom prst="rect">
            <a:avLst/>
          </a:prstGeom>
        </p:spPr>
      </p:pic>
    </p:spTree>
    <p:extLst>
      <p:ext uri="{BB962C8B-B14F-4D97-AF65-F5344CB8AC3E}">
        <p14:creationId xmlns:p14="http://schemas.microsoft.com/office/powerpoint/2010/main" val="286723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41</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6" y="887104"/>
            <a:ext cx="8308793"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Dự đoán ChatGPT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trong</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tương lai</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4250CA-7168-A24A-61FA-DF3C39B2F43A}"/>
              </a:ext>
            </a:extLst>
          </p:cNvPr>
          <p:cNvSpPr txBox="1"/>
          <p:nvPr/>
        </p:nvSpPr>
        <p:spPr>
          <a:xfrm>
            <a:off x="749310" y="1585191"/>
            <a:ext cx="7952730" cy="369332"/>
          </a:xfrm>
          <a:prstGeom prst="rect">
            <a:avLst/>
          </a:prstGeom>
          <a:noFill/>
        </p:spPr>
        <p:txBody>
          <a:bodyPr wrap="square">
            <a:spAutoFit/>
          </a:bodyPr>
          <a:lstStyle/>
          <a:p>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Anh/</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chị</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có</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kế</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hoạch</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sử</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dụng ChatGPT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như</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thế</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nào</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a:t>
            </a:r>
            <a:r>
              <a:rPr lang="en-US" b="1" dirty="0" err="1">
                <a:solidFill>
                  <a:srgbClr val="DD3333"/>
                </a:solidFill>
                <a:latin typeface="Open Sans" panose="020B0606030504020204" pitchFamily="34" charset="0"/>
                <a:ea typeface="Roboto" panose="02000000000000000000" pitchFamily="2" charset="0"/>
                <a:cs typeface="Times New Roman" panose="02020603050405020304" pitchFamily="18" charset="0"/>
              </a:rPr>
              <a:t>trong</a:t>
            </a:r>
            <a:r>
              <a:rPr lang="en-US"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 tương lai</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10" name="Picture 9">
            <a:extLst>
              <a:ext uri="{FF2B5EF4-FFF2-40B4-BE49-F238E27FC236}">
                <a16:creationId xmlns:a16="http://schemas.microsoft.com/office/drawing/2014/main" id="{A5525B1A-2F7F-F4B3-BBFF-70B02FCCB4EC}"/>
              </a:ext>
            </a:extLst>
          </p:cNvPr>
          <p:cNvPicPr>
            <a:picLocks noChangeAspect="1"/>
          </p:cNvPicPr>
          <p:nvPr/>
        </p:nvPicPr>
        <p:blipFill>
          <a:blip r:embed="rId4"/>
          <a:stretch>
            <a:fillRect/>
          </a:stretch>
        </p:blipFill>
        <p:spPr>
          <a:xfrm>
            <a:off x="7500769" y="35479"/>
            <a:ext cx="2231707" cy="594729"/>
          </a:xfrm>
          <a:prstGeom prst="rect">
            <a:avLst/>
          </a:prstGeom>
        </p:spPr>
      </p:pic>
      <p:sp>
        <p:nvSpPr>
          <p:cNvPr id="11" name="CuadroTexto 351">
            <a:extLst>
              <a:ext uri="{FF2B5EF4-FFF2-40B4-BE49-F238E27FC236}">
                <a16:creationId xmlns:a16="http://schemas.microsoft.com/office/drawing/2014/main" id="{95616862-7D76-171D-E51A-56E8FF5D0E53}"/>
              </a:ext>
            </a:extLst>
          </p:cNvPr>
          <p:cNvSpPr txBox="1"/>
          <p:nvPr/>
        </p:nvSpPr>
        <p:spPr>
          <a:xfrm>
            <a:off x="286639" y="2408099"/>
            <a:ext cx="9332722"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dirty="0">
                <a:solidFill>
                  <a:schemeClr val="tx2">
                    <a:lumMod val="50000"/>
                  </a:schemeClr>
                </a:solidFill>
                <a:latin typeface="Times New Roman (Headings)"/>
              </a:rPr>
              <a:t>Đ</a:t>
            </a:r>
            <a:r>
              <a:rPr lang="vi-VN" sz="1400" b="0" i="0" dirty="0">
                <a:solidFill>
                  <a:schemeClr val="tx2">
                    <a:lumMod val="50000"/>
                  </a:schemeClr>
                </a:solidFill>
                <a:effectLst/>
                <a:latin typeface="Times New Roman (Headings)"/>
              </a:rPr>
              <a:t>ối với 1 công ty như </a:t>
            </a:r>
            <a:r>
              <a:rPr lang="vi-VN" sz="1400" b="1" i="0" dirty="0">
                <a:solidFill>
                  <a:srgbClr val="FF0000"/>
                </a:solidFill>
                <a:effectLst/>
                <a:latin typeface="Times New Roman (Headings)"/>
              </a:rPr>
              <a:t>GMO Runsystem.net </a:t>
            </a:r>
            <a:r>
              <a:rPr lang="vi-VN" sz="1400" b="0" i="0" dirty="0">
                <a:solidFill>
                  <a:schemeClr val="tx2">
                    <a:lumMod val="50000"/>
                  </a:schemeClr>
                </a:solidFill>
                <a:effectLst/>
                <a:latin typeface="Times New Roman (Headings)"/>
              </a:rPr>
              <a:t>nói chung hoặc bộ phận IID nói riêng thì việc tích hợp API Chatbot GPT vào sản phẩm, nhanh ngày nào thì càng tốt ngày ấy. </a:t>
            </a:r>
            <a:endParaRPr lang="en-US" sz="1400" b="0" i="0" dirty="0">
              <a:solidFill>
                <a:schemeClr val="tx2">
                  <a:lumMod val="50000"/>
                </a:schemeClr>
              </a:solidFill>
              <a:effectLst/>
              <a:latin typeface="Times New Roman (Headings)"/>
            </a:endParaRPr>
          </a:p>
          <a:p>
            <a:pPr algn="l"/>
            <a:endParaRPr lang="vi-VN" sz="1400" b="0" i="0" dirty="0">
              <a:solidFill>
                <a:schemeClr val="tx2">
                  <a:lumMod val="50000"/>
                </a:schemeClr>
              </a:solidFill>
              <a:effectLst/>
              <a:latin typeface="Times New Roman (Headings)"/>
            </a:endParaRPr>
          </a:p>
          <a:p>
            <a:pPr algn="l"/>
            <a:r>
              <a:rPr lang="vi-VN" sz="1400" b="0" i="0" dirty="0">
                <a:solidFill>
                  <a:schemeClr val="tx2">
                    <a:lumMod val="50000"/>
                  </a:schemeClr>
                </a:solidFill>
                <a:effectLst/>
                <a:latin typeface="Times New Roman (Headings)"/>
              </a:rPr>
              <a:t>Việc chuyên nghiệp hoá mô hình và tốc độ xử lý nhanh sẽ là 1 bước nhảy vượt bậc trong Kaizen dịch vụ.</a:t>
            </a:r>
          </a:p>
          <a:p>
            <a:pPr algn="l"/>
            <a:endParaRPr lang="vi-VN" sz="1400" b="0" i="0" dirty="0">
              <a:solidFill>
                <a:schemeClr val="tx2">
                  <a:lumMod val="50000"/>
                </a:schemeClr>
              </a:solidFill>
              <a:effectLst/>
              <a:latin typeface="Times New Roman (Headings)"/>
            </a:endParaRPr>
          </a:p>
          <a:p>
            <a:pPr algn="l"/>
            <a:r>
              <a:rPr lang="vi-VN" sz="1400" b="0" i="0" dirty="0">
                <a:solidFill>
                  <a:schemeClr val="tx2">
                    <a:lumMod val="50000"/>
                  </a:schemeClr>
                </a:solidFill>
                <a:effectLst/>
                <a:latin typeface="Times New Roman (Headings)"/>
              </a:rPr>
              <a:t>Giả sử khi mua tên miền liên quan đến vấn đề du lịch ở Phú Quốc. Hệ thống sẽ tự động gợi ý các tên miền liên quan như:</a:t>
            </a:r>
          </a:p>
          <a:p>
            <a:pPr algn="l"/>
            <a:endParaRPr lang="vi-VN" sz="1400" b="0" i="0" dirty="0">
              <a:solidFill>
                <a:schemeClr val="tx2">
                  <a:lumMod val="50000"/>
                </a:schemeClr>
              </a:solidFill>
              <a:effectLst/>
              <a:latin typeface="Times New Roman (Headings)"/>
            </a:endParaRPr>
          </a:p>
          <a:p>
            <a:pPr marL="514350" indent="-514350" algn="l">
              <a:buFont typeface="+mj-lt"/>
              <a:buAutoNum type="arabicPeriod"/>
            </a:pPr>
            <a:r>
              <a:rPr lang="vi-VN" sz="1400" i="0" dirty="0">
                <a:solidFill>
                  <a:schemeClr val="tx2">
                    <a:lumMod val="50000"/>
                  </a:schemeClr>
                </a:solidFill>
                <a:effectLst/>
                <a:latin typeface="Times New Roman (Headings)"/>
              </a:rPr>
              <a:t>PhuQuocTravel.com</a:t>
            </a:r>
          </a:p>
          <a:p>
            <a:pPr marL="514350" indent="-514350" algn="l">
              <a:buFont typeface="+mj-lt"/>
              <a:buAutoNum type="arabicPeriod"/>
            </a:pPr>
            <a:r>
              <a:rPr lang="vi-VN" sz="1400" i="0" dirty="0">
                <a:solidFill>
                  <a:schemeClr val="tx2">
                    <a:lumMod val="50000"/>
                  </a:schemeClr>
                </a:solidFill>
                <a:effectLst/>
                <a:latin typeface="Times New Roman (Headings)"/>
              </a:rPr>
              <a:t>DiscoverPhuQuoc.com</a:t>
            </a:r>
          </a:p>
          <a:p>
            <a:pPr marL="514350" indent="-514350" algn="l">
              <a:buFont typeface="+mj-lt"/>
              <a:buAutoNum type="arabicPeriod"/>
            </a:pPr>
            <a:r>
              <a:rPr lang="vi-VN" sz="1400" i="0" dirty="0">
                <a:solidFill>
                  <a:schemeClr val="tx2">
                    <a:lumMod val="50000"/>
                  </a:schemeClr>
                </a:solidFill>
                <a:effectLst/>
                <a:latin typeface="Times New Roman (Headings)"/>
              </a:rPr>
              <a:t>PhuQuocIslandTour.com</a:t>
            </a:r>
          </a:p>
          <a:p>
            <a:pPr marL="514350" indent="-514350" algn="l">
              <a:buFont typeface="+mj-lt"/>
              <a:buAutoNum type="arabicPeriod"/>
            </a:pPr>
            <a:r>
              <a:rPr lang="vi-VN" sz="1400" i="0" dirty="0">
                <a:solidFill>
                  <a:schemeClr val="tx2">
                    <a:lumMod val="50000"/>
                  </a:schemeClr>
                </a:solidFill>
                <a:effectLst/>
                <a:latin typeface="Times New Roman (Headings)"/>
              </a:rPr>
              <a:t>PhuQuocVacation.com</a:t>
            </a:r>
          </a:p>
          <a:p>
            <a:pPr marL="514350" indent="-514350" algn="l">
              <a:buFont typeface="+mj-lt"/>
              <a:buAutoNum type="arabicPeriod"/>
            </a:pPr>
            <a:r>
              <a:rPr lang="vi-VN" sz="1400" i="0" dirty="0">
                <a:solidFill>
                  <a:schemeClr val="tx2">
                    <a:lumMod val="50000"/>
                  </a:schemeClr>
                </a:solidFill>
                <a:effectLst/>
                <a:latin typeface="Times New Roman (Headings)"/>
              </a:rPr>
              <a:t>ExplorePhuQuoc.com</a:t>
            </a:r>
          </a:p>
          <a:p>
            <a:pPr algn="l"/>
            <a:endParaRPr lang="vi-VN" sz="1400" b="0" i="0" dirty="0">
              <a:solidFill>
                <a:schemeClr val="tx2">
                  <a:lumMod val="50000"/>
                </a:schemeClr>
              </a:solidFill>
              <a:effectLst/>
              <a:latin typeface="Times New Roman (Headings)"/>
            </a:endParaRPr>
          </a:p>
          <a:p>
            <a:pPr algn="l"/>
            <a:r>
              <a:rPr lang="vi-VN" sz="1400" b="0" i="0" dirty="0">
                <a:solidFill>
                  <a:schemeClr val="tx2">
                    <a:lumMod val="50000"/>
                  </a:schemeClr>
                </a:solidFill>
                <a:effectLst/>
                <a:latin typeface="Times New Roman (Headings)"/>
              </a:rPr>
              <a:t>Chatbot ở đây sẽ đóng vai trò không khác gì "</a:t>
            </a:r>
            <a:r>
              <a:rPr lang="vi-VN" sz="1400" b="0" i="1" dirty="0">
                <a:solidFill>
                  <a:schemeClr val="tx2">
                    <a:lumMod val="50000"/>
                  </a:schemeClr>
                </a:solidFill>
                <a:effectLst/>
                <a:latin typeface="Times New Roman (Headings)"/>
              </a:rPr>
              <a:t>1 nhân viên bán hàn</a:t>
            </a:r>
            <a:r>
              <a:rPr lang="en-US" sz="1400" b="0" i="1" dirty="0">
                <a:solidFill>
                  <a:schemeClr val="tx2">
                    <a:lumMod val="50000"/>
                  </a:schemeClr>
                </a:solidFill>
                <a:effectLst/>
                <a:latin typeface="Times New Roman (Headings)"/>
              </a:rPr>
              <a:t>g</a:t>
            </a:r>
            <a:r>
              <a:rPr lang="vi-VN" sz="1400" b="0" i="0" dirty="0">
                <a:solidFill>
                  <a:schemeClr val="tx2">
                    <a:lumMod val="50000"/>
                  </a:schemeClr>
                </a:solidFill>
                <a:effectLst/>
                <a:latin typeface="Times New Roman (Headings)"/>
              </a:rPr>
              <a:t>", thâm chí về nghiệp vụ có phần hơn.</a:t>
            </a:r>
            <a:endParaRPr lang="en-US" sz="1400" b="0" i="0" dirty="0">
              <a:solidFill>
                <a:schemeClr val="tx2">
                  <a:lumMod val="50000"/>
                </a:schemeClr>
              </a:solidFill>
              <a:effectLst/>
              <a:latin typeface="Times New Roman (Headings)"/>
            </a:endParaRPr>
          </a:p>
        </p:txBody>
      </p:sp>
    </p:spTree>
    <p:extLst>
      <p:ext uri="{BB962C8B-B14F-4D97-AF65-F5344CB8AC3E}">
        <p14:creationId xmlns:p14="http://schemas.microsoft.com/office/powerpoint/2010/main" val="329061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42</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597206" y="887104"/>
            <a:ext cx="8308793"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Dự đoán ChatGPT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trong</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tương lai</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9" y="937115"/>
            <a:ext cx="579924" cy="5877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4250CA-7168-A24A-61FA-DF3C39B2F43A}"/>
              </a:ext>
            </a:extLst>
          </p:cNvPr>
          <p:cNvSpPr txBox="1"/>
          <p:nvPr/>
        </p:nvSpPr>
        <p:spPr>
          <a:xfrm>
            <a:off x="749310" y="1585191"/>
            <a:ext cx="7952730" cy="646331"/>
          </a:xfrm>
          <a:prstGeom prst="rect">
            <a:avLst/>
          </a:prstGeom>
          <a:noFill/>
        </p:spPr>
        <p:txBody>
          <a:bodyPr wrap="square">
            <a:spAutoFit/>
          </a:bodyPr>
          <a:lstStyle/>
          <a:p>
            <a:r>
              <a:rPr lang="vi-VN" b="1" dirty="0">
                <a:solidFill>
                  <a:srgbClr val="DD3333"/>
                </a:solidFill>
                <a:latin typeface="Open Sans" panose="020B0606030504020204" pitchFamily="34" charset="0"/>
                <a:ea typeface="Roboto" panose="02000000000000000000" pitchFamily="2" charset="0"/>
                <a:cs typeface="Times New Roman" panose="02020603050405020304" pitchFamily="18" charset="0"/>
              </a:rPr>
              <a:t>Theo Anh/Chị ChatGPT có thể thay thế được lực lượng lao động nào? Hoặc nó có tác động như thế nào tới nguồn lực lao động.</a:t>
            </a:r>
            <a:endParaRPr lang="en-US" dirty="0">
              <a:solidFill>
                <a:schemeClr val="tx2">
                  <a:lumMod val="50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10" name="Picture 9">
            <a:extLst>
              <a:ext uri="{FF2B5EF4-FFF2-40B4-BE49-F238E27FC236}">
                <a16:creationId xmlns:a16="http://schemas.microsoft.com/office/drawing/2014/main" id="{A5525B1A-2F7F-F4B3-BBFF-70B02FCCB4EC}"/>
              </a:ext>
            </a:extLst>
          </p:cNvPr>
          <p:cNvPicPr>
            <a:picLocks noChangeAspect="1"/>
          </p:cNvPicPr>
          <p:nvPr/>
        </p:nvPicPr>
        <p:blipFill>
          <a:blip r:embed="rId4"/>
          <a:stretch>
            <a:fillRect/>
          </a:stretch>
        </p:blipFill>
        <p:spPr>
          <a:xfrm>
            <a:off x="7500769" y="35479"/>
            <a:ext cx="2231707" cy="594729"/>
          </a:xfrm>
          <a:prstGeom prst="rect">
            <a:avLst/>
          </a:prstGeom>
        </p:spPr>
      </p:pic>
      <p:sp>
        <p:nvSpPr>
          <p:cNvPr id="11" name="CuadroTexto 351">
            <a:extLst>
              <a:ext uri="{FF2B5EF4-FFF2-40B4-BE49-F238E27FC236}">
                <a16:creationId xmlns:a16="http://schemas.microsoft.com/office/drawing/2014/main" id="{95616862-7D76-171D-E51A-56E8FF5D0E53}"/>
              </a:ext>
            </a:extLst>
          </p:cNvPr>
          <p:cNvSpPr txBox="1"/>
          <p:nvPr/>
        </p:nvSpPr>
        <p:spPr>
          <a:xfrm>
            <a:off x="286639" y="2408099"/>
            <a:ext cx="9332722"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vi-VN" sz="1400" dirty="0">
                <a:solidFill>
                  <a:schemeClr val="tx2">
                    <a:lumMod val="50000"/>
                  </a:schemeClr>
                </a:solidFill>
                <a:latin typeface="Times New Roman (Headings)"/>
              </a:rPr>
              <a:t>Bản chất ChatGPT có thể giúp </a:t>
            </a:r>
            <a:r>
              <a:rPr lang="vi-VN" sz="1400" b="1" dirty="0">
                <a:solidFill>
                  <a:schemeClr val="tx2">
                    <a:lumMod val="50000"/>
                  </a:schemeClr>
                </a:solidFill>
                <a:latin typeface="Times New Roman (Headings)"/>
              </a:rPr>
              <a:t>giảm nhu cầu về số lượng nguồn lực lao động </a:t>
            </a:r>
            <a:r>
              <a:rPr lang="vi-VN" sz="1400" dirty="0">
                <a:solidFill>
                  <a:schemeClr val="tx2">
                    <a:lumMod val="50000"/>
                  </a:schemeClr>
                </a:solidFill>
                <a:latin typeface="Times New Roman (Headings)"/>
              </a:rPr>
              <a:t>trong một số công việc cụ thể như</a:t>
            </a:r>
            <a:r>
              <a:rPr lang="en-US" sz="1400" dirty="0">
                <a:solidFill>
                  <a:schemeClr val="tx2">
                    <a:lumMod val="50000"/>
                  </a:schemeClr>
                </a:solidFill>
                <a:latin typeface="Times New Roman (Headings)"/>
              </a:rPr>
              <a:t>:</a:t>
            </a:r>
            <a:r>
              <a:rPr lang="vi-VN" sz="1400" dirty="0">
                <a:solidFill>
                  <a:schemeClr val="tx2">
                    <a:lumMod val="50000"/>
                  </a:schemeClr>
                </a:solidFill>
                <a:latin typeface="Times New Roman (Headings)"/>
              </a:rPr>
              <a:t> </a:t>
            </a:r>
            <a:r>
              <a:rPr lang="vi-VN" sz="1400" b="1" dirty="0">
                <a:solidFill>
                  <a:schemeClr val="tx2">
                    <a:lumMod val="50000"/>
                  </a:schemeClr>
                </a:solidFill>
                <a:latin typeface="Times New Roman (Headings)"/>
              </a:rPr>
              <a:t>chăm sóc khách hàng, xử lý dữ liệu, tự động hoá các quy trình kinh doanh, v.v</a:t>
            </a:r>
            <a:r>
              <a:rPr lang="en-US" sz="1400" b="1" dirty="0">
                <a:solidFill>
                  <a:schemeClr val="tx2">
                    <a:lumMod val="50000"/>
                  </a:schemeClr>
                </a:solidFill>
                <a:latin typeface="Times New Roman (Headings)"/>
              </a:rPr>
              <a:t>.</a:t>
            </a:r>
            <a:endParaRPr lang="vi-VN" sz="1400" b="1" dirty="0">
              <a:solidFill>
                <a:schemeClr val="tx2">
                  <a:lumMod val="50000"/>
                </a:schemeClr>
              </a:solidFill>
              <a:latin typeface="Times New Roman (Headings)"/>
            </a:endParaRPr>
          </a:p>
          <a:p>
            <a:pPr algn="l"/>
            <a:endParaRPr lang="en-US" sz="1400" dirty="0">
              <a:solidFill>
                <a:schemeClr val="tx2">
                  <a:lumMod val="50000"/>
                </a:schemeClr>
              </a:solidFill>
              <a:latin typeface="Times New Roman (Headings)"/>
            </a:endParaRPr>
          </a:p>
          <a:p>
            <a:pPr algn="l"/>
            <a:r>
              <a:rPr lang="vi-VN" sz="1400" dirty="0">
                <a:solidFill>
                  <a:schemeClr val="tx2">
                    <a:lumMod val="50000"/>
                  </a:schemeClr>
                </a:solidFill>
                <a:latin typeface="Times New Roman (Headings)"/>
              </a:rPr>
              <a:t>Trong một số trường hợp, sử dụng AI có thể giúp tăng hiệu suất và tối ưu hóa nguồn lực lao động bằng cách giảm thiểu các công việc trực tiếp và lặp đi lặp lại, cho phép nhân viên tập trung vào các nhiệm vụ có giá trị hơn.</a:t>
            </a:r>
          </a:p>
          <a:p>
            <a:pPr algn="l"/>
            <a:endParaRPr lang="vi-VN" sz="1400" dirty="0">
              <a:solidFill>
                <a:schemeClr val="tx2">
                  <a:lumMod val="50000"/>
                </a:schemeClr>
              </a:solidFill>
              <a:latin typeface="Times New Roman (Headings)"/>
            </a:endParaRPr>
          </a:p>
          <a:p>
            <a:pPr algn="l"/>
            <a:r>
              <a:rPr lang="vi-VN" sz="1400" dirty="0">
                <a:solidFill>
                  <a:schemeClr val="tx2">
                    <a:lumMod val="50000"/>
                  </a:schemeClr>
                </a:solidFill>
                <a:latin typeface="Times New Roman (Headings)"/>
              </a:rPr>
              <a:t>Nói đơn giản, "</a:t>
            </a:r>
            <a:r>
              <a:rPr lang="vi-VN" sz="1400" b="1" dirty="0">
                <a:solidFill>
                  <a:srgbClr val="FF0000"/>
                </a:solidFill>
                <a:latin typeface="Times New Roman (Headings)"/>
              </a:rPr>
              <a:t>AI sẽ không tự đảo thải con người, AI sẽ tự đào thải những người không biết tận dụng AI</a:t>
            </a:r>
            <a:r>
              <a:rPr lang="vi-VN" sz="1400" dirty="0">
                <a:solidFill>
                  <a:schemeClr val="tx2">
                    <a:lumMod val="50000"/>
                  </a:schemeClr>
                </a:solidFill>
                <a:latin typeface="Times New Roman (Headings)"/>
              </a:rPr>
              <a:t>".</a:t>
            </a:r>
          </a:p>
          <a:p>
            <a:pPr algn="l"/>
            <a:endParaRPr lang="vi-VN" sz="1400" dirty="0">
              <a:solidFill>
                <a:schemeClr val="tx2">
                  <a:lumMod val="50000"/>
                </a:schemeClr>
              </a:solidFill>
              <a:latin typeface="Times New Roman (Headings)"/>
            </a:endParaRPr>
          </a:p>
          <a:p>
            <a:pPr algn="l"/>
            <a:r>
              <a:rPr lang="vi-VN" sz="1400" dirty="0">
                <a:solidFill>
                  <a:schemeClr val="tx2">
                    <a:lumMod val="50000"/>
                  </a:schemeClr>
                </a:solidFill>
                <a:latin typeface="Times New Roman (Headings)"/>
              </a:rPr>
              <a:t>Tại thời điểm hiện tại, ChatGPT chưa thể thay thế con người do vẫn còn quá nhiều nhược điểm. Ngoài ra, mấu chốt quan trọng nhất vẫn là người biết cách sử dụng. </a:t>
            </a:r>
          </a:p>
          <a:p>
            <a:pPr algn="l"/>
            <a:endParaRPr lang="vi-VN" sz="1400" dirty="0">
              <a:solidFill>
                <a:schemeClr val="tx2">
                  <a:lumMod val="50000"/>
                </a:schemeClr>
              </a:solidFill>
              <a:latin typeface="Times New Roman (Headings)"/>
            </a:endParaRPr>
          </a:p>
          <a:p>
            <a:pPr algn="l"/>
            <a:r>
              <a:rPr lang="vi-VN" sz="1400" dirty="0">
                <a:solidFill>
                  <a:schemeClr val="tx2">
                    <a:lumMod val="50000"/>
                  </a:schemeClr>
                </a:solidFill>
                <a:latin typeface="Times New Roman (Headings)"/>
              </a:rPr>
              <a:t>Tổng quan, AI có thể giúp tăng hiệu suất và tối ưu hóa sử dụng nguồn lực lao động, nhưng nó không thể thay thế hoàn toàn nguồn lực lao động.</a:t>
            </a:r>
            <a:endParaRPr lang="en-US" sz="1400" b="0" i="0" dirty="0">
              <a:solidFill>
                <a:schemeClr val="tx2">
                  <a:lumMod val="50000"/>
                </a:schemeClr>
              </a:solidFill>
              <a:effectLst/>
              <a:latin typeface="Times New Roman (Headings)"/>
            </a:endParaRPr>
          </a:p>
        </p:txBody>
      </p:sp>
    </p:spTree>
    <p:extLst>
      <p:ext uri="{BB962C8B-B14F-4D97-AF65-F5344CB8AC3E}">
        <p14:creationId xmlns:p14="http://schemas.microsoft.com/office/powerpoint/2010/main" val="339543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707521" y="32863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92476" y="64629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6" y="31518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9608" y="6527118"/>
            <a:ext cx="545868" cy="330882"/>
          </a:xfrm>
        </p:spPr>
        <p:txBody>
          <a:bodyPr/>
          <a:lstStyle/>
          <a:p>
            <a:pPr algn="ctr"/>
            <a:fld id="{2B9FC05F-ECEE-4E4C-A681-9498D31985F9}" type="slidenum">
              <a:rPr lang="en-GB" sz="1400" b="0" smtClean="0">
                <a:solidFill>
                  <a:schemeClr val="bg1"/>
                </a:solidFill>
              </a:rPr>
              <a:pPr algn="ctr"/>
              <a:t>43</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873431" y="3042129"/>
            <a:ext cx="8308793" cy="707886"/>
          </a:xfrm>
          <a:prstGeom prst="rect">
            <a:avLst/>
          </a:prstGeom>
          <a:noFill/>
        </p:spPr>
        <p:txBody>
          <a:bodyPr wrap="square" rtlCol="0">
            <a:sp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Thank you for listening !!</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42" y="3042129"/>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5525B1A-2F7F-F4B3-BBFF-70B02FCCB4EC}"/>
              </a:ext>
            </a:extLst>
          </p:cNvPr>
          <p:cNvPicPr>
            <a:picLocks noChangeAspect="1"/>
          </p:cNvPicPr>
          <p:nvPr/>
        </p:nvPicPr>
        <p:blipFill>
          <a:blip r:embed="rId4"/>
          <a:stretch>
            <a:fillRect/>
          </a:stretch>
        </p:blipFill>
        <p:spPr>
          <a:xfrm>
            <a:off x="7500769" y="35479"/>
            <a:ext cx="2231707" cy="594729"/>
          </a:xfrm>
          <a:prstGeom prst="rect">
            <a:avLst/>
          </a:prstGeom>
        </p:spPr>
      </p:pic>
    </p:spTree>
    <p:extLst>
      <p:ext uri="{BB962C8B-B14F-4D97-AF65-F5344CB8AC3E}">
        <p14:creationId xmlns:p14="http://schemas.microsoft.com/office/powerpoint/2010/main" val="33083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5</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0" y="858016"/>
            <a:ext cx="9500928" cy="707886"/>
          </a:xfrm>
          <a:prstGeom prst="rect">
            <a:avLst/>
          </a:prstGeom>
          <a:noFill/>
        </p:spPr>
        <p:txBody>
          <a:bodyPr wrap="square" rtlCol="0">
            <a:spAutoFit/>
          </a:bodyPr>
          <a:lstStyle/>
          <a:p>
            <a:pPr algn="ct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ChatGPT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có</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thể</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tranh</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luận</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p>
        </p:txBody>
      </p:sp>
      <p:sp>
        <p:nvSpPr>
          <p:cNvPr id="8" name="CuadroTexto 351">
            <a:extLst>
              <a:ext uri="{FF2B5EF4-FFF2-40B4-BE49-F238E27FC236}">
                <a16:creationId xmlns:a16="http://schemas.microsoft.com/office/drawing/2014/main" id="{F00EC5C4-C4C1-0D21-6A94-96B7AC8F4376}"/>
              </a:ext>
            </a:extLst>
          </p:cNvPr>
          <p:cNvSpPr txBox="1"/>
          <p:nvPr/>
        </p:nvSpPr>
        <p:spPr>
          <a:xfrm>
            <a:off x="534662" y="1913752"/>
            <a:ext cx="2904651" cy="17974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914400">
              <a:lnSpc>
                <a:spcPct val="90000"/>
              </a:lnSpc>
              <a:spcAft>
                <a:spcPts val="600"/>
              </a:spcAft>
            </a:pPr>
            <a:r>
              <a:rPr lang="en-US" sz="1400" dirty="0">
                <a:solidFill>
                  <a:schemeClr val="tx2">
                    <a:lumMod val="50000"/>
                  </a:schemeClr>
                </a:solidFill>
                <a:latin typeface="Times New Roman" panose="02020603050405020304" pitchFamily="18" charset="0"/>
                <a:cs typeface="Times New Roman" panose="02020603050405020304" pitchFamily="18" charset="0"/>
              </a:rPr>
              <a:t>ChatGPT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có</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thể</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lời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những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câu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hỏi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viết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các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câu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văn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và</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giao</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tiếp</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với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bạn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p>
          <a:p>
            <a:pPr defTabSz="914400">
              <a:lnSpc>
                <a:spcPct val="90000"/>
              </a:lnSpc>
              <a:spcAft>
                <a:spcPts val="600"/>
              </a:spcAft>
            </a:pPr>
            <a:r>
              <a:rPr lang="en-US" sz="1400" dirty="0" err="1">
                <a:solidFill>
                  <a:schemeClr val="tx2">
                    <a:lumMod val="50000"/>
                  </a:schemeClr>
                </a:solidFill>
                <a:latin typeface="Times New Roman" panose="02020603050405020304" pitchFamily="18" charset="0"/>
                <a:cs typeface="Times New Roman" panose="02020603050405020304" pitchFamily="18" charset="0"/>
              </a:rPr>
              <a:t>Công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cụ</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này</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hoạt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động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giống</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như</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một</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cuộc</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hỏi</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đáp</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giữa</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người</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với</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người</a:t>
            </a:r>
            <a:r>
              <a:rPr lang="en-US" sz="1400" b="1" dirty="0">
                <a:solidFill>
                  <a:schemeClr val="tx2">
                    <a:lumMod val="50000"/>
                  </a:schemeClr>
                </a:solidFill>
                <a:latin typeface="Times New Roman" panose="02020603050405020304" pitchFamily="18" charset="0"/>
                <a:cs typeface="Times New Roman" panose="02020603050405020304" pitchFamily="18" charset="0"/>
              </a:rPr>
              <a: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p>
          <a:p>
            <a:pPr defTabSz="914400">
              <a:lnSpc>
                <a:spcPct val="90000"/>
              </a:lnSpc>
              <a:spcAft>
                <a:spcPts val="600"/>
              </a:spcAft>
            </a:pPr>
            <a:r>
              <a:rPr lang="en-US" sz="1400" dirty="0" err="1">
                <a:solidFill>
                  <a:schemeClr val="tx2">
                    <a:lumMod val="50000"/>
                  </a:schemeClr>
                </a:solidFill>
                <a:latin typeface="Times New Roman" panose="02020603050405020304" pitchFamily="18" charset="0"/>
                <a:cs typeface="Times New Roman" panose="02020603050405020304" pitchFamily="18" charset="0"/>
              </a:rPr>
              <a:t>Thậm</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trí</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có</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thể</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tranh</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luận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nhận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lỗi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sai</a:t>
            </a:r>
            <a:r>
              <a:rPr lang="en-US" sz="1400" dirty="0">
                <a:solidFill>
                  <a:schemeClr val="tx2">
                    <a:lumMod val="50000"/>
                  </a:schemeClr>
                </a:solidFill>
                <a:latin typeface="Times New Roman" panose="02020603050405020304" pitchFamily="18" charset="0"/>
                <a:cs typeface="Times New Roman" panose="02020603050405020304" pitchFamily="18" charset="0"/>
              </a:rPr>
              <a:t>,..</a:t>
            </a:r>
            <a:r>
              <a:rPr lang="en-US" sz="1400" dirty="0" err="1">
                <a:solidFill>
                  <a:schemeClr val="tx2">
                    <a:lumMod val="50000"/>
                  </a:schemeClr>
                </a:solidFill>
                <a:latin typeface="Times New Roman" panose="02020603050405020304" pitchFamily="18" charset="0"/>
                <a:cs typeface="Times New Roman" panose="02020603050405020304" pitchFamily="18" charset="0"/>
              </a:rPr>
              <a:t>v..v</a:t>
            </a:r>
            <a:br>
              <a:rPr lang="en-US" sz="1400" dirty="0">
                <a:solidFill>
                  <a:schemeClr val="tx2">
                    <a:lumMod val="50000"/>
                  </a:schemeClr>
                </a:solidFill>
                <a:cs typeface="Times New Roman" panose="02020603050405020304" pitchFamily="18" charset="0"/>
              </a:rPr>
            </a:br>
            <a:endParaRPr lang="en-US" sz="1400" dirty="0">
              <a:solidFill>
                <a:schemeClr val="tx2">
                  <a:lumMod val="50000"/>
                </a:schemeClr>
              </a:solidFill>
              <a:cs typeface="Times New Roman" panose="02020603050405020304" pitchFamily="18"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
        <p:nvSpPr>
          <p:cNvPr id="3" name="TextBox 2">
            <a:extLst>
              <a:ext uri="{FF2B5EF4-FFF2-40B4-BE49-F238E27FC236}">
                <a16:creationId xmlns:a16="http://schemas.microsoft.com/office/drawing/2014/main" id="{05532042-6AA9-0812-FCA1-CF7C528964C8}"/>
              </a:ext>
            </a:extLst>
          </p:cNvPr>
          <p:cNvSpPr txBox="1"/>
          <p:nvPr/>
        </p:nvSpPr>
        <p:spPr>
          <a:xfrm>
            <a:off x="4554116" y="1706497"/>
            <a:ext cx="4953000" cy="590931"/>
          </a:xfrm>
          <a:prstGeom prst="rect">
            <a:avLst/>
          </a:prstGeom>
          <a:noFill/>
        </p:spPr>
        <p:txBody>
          <a:bodyPr wrap="square">
            <a:spAutoFit/>
          </a:bodyPr>
          <a:lstStyle/>
          <a:p>
            <a:pPr defTabSz="914400">
              <a:lnSpc>
                <a:spcPct val="90000"/>
              </a:lnSpc>
              <a:spcBef>
                <a:spcPct val="0"/>
              </a:spcBef>
              <a:spcAft>
                <a:spcPts val="600"/>
              </a:spcAft>
            </a:pPr>
            <a:r>
              <a:rPr lang="en-US" sz="1800" b="1"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Giả</a:t>
            </a:r>
            <a:r>
              <a:rPr lang="en-US" sz="18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sử</a:t>
            </a:r>
            <a:r>
              <a:rPr lang="en-US" sz="18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câu</a:t>
            </a:r>
            <a:r>
              <a:rPr lang="en-US" sz="18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hỏi</a:t>
            </a:r>
            <a:r>
              <a:rPr lang="en-US" sz="18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a:t>
            </a:r>
            <a:r>
              <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n-US" sz="1800" b="1" dirty="0" err="1">
                <a:solidFill>
                  <a:srgbClr val="FF0000"/>
                </a:solidFill>
                <a:latin typeface="Roboto" panose="02000000000000000000" pitchFamily="2" charset="0"/>
                <a:ea typeface="Roboto" panose="02000000000000000000" pitchFamily="2" charset="0"/>
                <a:cs typeface="Roboto" panose="02000000000000000000" pitchFamily="2" charset="0"/>
              </a:rPr>
              <a:t>Số</a:t>
            </a:r>
            <a:r>
              <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rPr>
              <a:t> 0 </a:t>
            </a:r>
            <a:r>
              <a:rPr lang="en-US" sz="1800" b="1" dirty="0" err="1">
                <a:solidFill>
                  <a:srgbClr val="FF0000"/>
                </a:solidFill>
                <a:latin typeface="Roboto" panose="02000000000000000000" pitchFamily="2" charset="0"/>
                <a:ea typeface="Roboto" panose="02000000000000000000" pitchFamily="2" charset="0"/>
                <a:cs typeface="Roboto" panose="02000000000000000000" pitchFamily="2" charset="0"/>
              </a:rPr>
              <a:t>có</a:t>
            </a:r>
            <a:r>
              <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FF0000"/>
                </a:solidFill>
                <a:latin typeface="Roboto" panose="02000000000000000000" pitchFamily="2" charset="0"/>
                <a:ea typeface="Roboto" panose="02000000000000000000" pitchFamily="2" charset="0"/>
                <a:cs typeface="Roboto" panose="02000000000000000000" pitchFamily="2" charset="0"/>
              </a:rPr>
              <a:t>phải</a:t>
            </a:r>
            <a:r>
              <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rPr>
              <a:t> là 1 </a:t>
            </a:r>
            <a:r>
              <a:rPr lang="en-US" sz="1800" b="1" dirty="0" err="1">
                <a:solidFill>
                  <a:srgbClr val="FF0000"/>
                </a:solidFill>
                <a:latin typeface="Roboto" panose="02000000000000000000" pitchFamily="2" charset="0"/>
                <a:ea typeface="Roboto" panose="02000000000000000000" pitchFamily="2" charset="0"/>
                <a:cs typeface="Roboto" panose="02000000000000000000" pitchFamily="2" charset="0"/>
              </a:rPr>
              <a:t>chữ</a:t>
            </a:r>
            <a:r>
              <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FF0000"/>
                </a:solidFill>
                <a:latin typeface="Roboto" panose="02000000000000000000" pitchFamily="2" charset="0"/>
                <a:ea typeface="Roboto" panose="02000000000000000000" pitchFamily="2" charset="0"/>
                <a:cs typeface="Roboto" panose="02000000000000000000" pitchFamily="2" charset="0"/>
              </a:rPr>
              <a:t>số</a:t>
            </a:r>
            <a:r>
              <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800" b="1" dirty="0" err="1">
                <a:solidFill>
                  <a:srgbClr val="FF0000"/>
                </a:solidFill>
                <a:latin typeface="Roboto" panose="02000000000000000000" pitchFamily="2" charset="0"/>
                <a:ea typeface="Roboto" panose="02000000000000000000" pitchFamily="2" charset="0"/>
                <a:cs typeface="Roboto" panose="02000000000000000000" pitchFamily="2" charset="0"/>
              </a:rPr>
              <a:t>không</a:t>
            </a:r>
            <a:r>
              <a:rPr lang="en-US" sz="1800" b="1" dirty="0">
                <a:solidFill>
                  <a:srgbClr val="FF0000"/>
                </a:solidFill>
                <a:latin typeface="Roboto" panose="02000000000000000000" pitchFamily="2" charset="0"/>
                <a:ea typeface="Roboto" panose="02000000000000000000" pitchFamily="2" charset="0"/>
                <a:cs typeface="Roboto" panose="02000000000000000000" pitchFamily="2" charset="0"/>
              </a:rPr>
              <a:t> ?”</a:t>
            </a:r>
          </a:p>
        </p:txBody>
      </p:sp>
      <p:pic>
        <p:nvPicPr>
          <p:cNvPr id="6" name="Picture 5">
            <a:extLst>
              <a:ext uri="{FF2B5EF4-FFF2-40B4-BE49-F238E27FC236}">
                <a16:creationId xmlns:a16="http://schemas.microsoft.com/office/drawing/2014/main" id="{20CF8B21-9EB9-11C3-9F97-A2156ED2DC36}"/>
              </a:ext>
            </a:extLst>
          </p:cNvPr>
          <p:cNvPicPr>
            <a:picLocks noChangeAspect="1"/>
          </p:cNvPicPr>
          <p:nvPr/>
        </p:nvPicPr>
        <p:blipFill rotWithShape="1">
          <a:blip r:embed="rId6"/>
          <a:srcRect r="6742"/>
          <a:stretch/>
        </p:blipFill>
        <p:spPr>
          <a:xfrm>
            <a:off x="4639882" y="2378744"/>
            <a:ext cx="4271359" cy="3526690"/>
          </a:xfrm>
          <a:prstGeom prst="rect">
            <a:avLst/>
          </a:prstGeom>
        </p:spPr>
      </p:pic>
    </p:spTree>
    <p:extLst>
      <p:ext uri="{BB962C8B-B14F-4D97-AF65-F5344CB8AC3E}">
        <p14:creationId xmlns:p14="http://schemas.microsoft.com/office/powerpoint/2010/main" val="42768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6</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0" y="965214"/>
            <a:ext cx="9500928" cy="707886"/>
          </a:xfrm>
          <a:prstGeom prst="rect">
            <a:avLst/>
          </a:prstGeom>
          <a:noFill/>
        </p:spPr>
        <p:txBody>
          <a:bodyPr wrap="square" rtlCol="0">
            <a:spAutoFit/>
          </a:bodyPr>
          <a:lstStyle/>
          <a:p>
            <a:pPr algn="ct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Độ</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rộng</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của</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ChatGPT</a:t>
            </a:r>
          </a:p>
        </p:txBody>
      </p:sp>
      <p:sp>
        <p:nvSpPr>
          <p:cNvPr id="8" name="CuadroTexto 351">
            <a:extLst>
              <a:ext uri="{FF2B5EF4-FFF2-40B4-BE49-F238E27FC236}">
                <a16:creationId xmlns:a16="http://schemas.microsoft.com/office/drawing/2014/main" id="{F00EC5C4-C4C1-0D21-6A94-96B7AC8F4376}"/>
              </a:ext>
            </a:extLst>
          </p:cNvPr>
          <p:cNvSpPr txBox="1"/>
          <p:nvPr/>
        </p:nvSpPr>
        <p:spPr>
          <a:xfrm>
            <a:off x="540265" y="1897905"/>
            <a:ext cx="8825470" cy="17574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914400">
              <a:lnSpc>
                <a:spcPct val="90000"/>
              </a:lnSpc>
              <a:spcAft>
                <a:spcPts val="600"/>
              </a:spcAft>
            </a:pPr>
            <a:r>
              <a:rPr lang="en-US" sz="1400" dirty="0" err="1">
                <a:solidFill>
                  <a:schemeClr val="tx2">
                    <a:lumMod val="50000"/>
                  </a:schemeClr>
                </a:solidFill>
                <a:latin typeface="Times New Roman" panose="02020603050405020304" pitchFamily="18" charset="0"/>
                <a:cs typeface="Times New Roman" panose="02020603050405020304" pitchFamily="18" charset="0"/>
              </a:rPr>
              <a:t>Bản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chất</a:t>
            </a:r>
            <a:r>
              <a:rPr lang="en-US" sz="1400" dirty="0">
                <a:solidFill>
                  <a:schemeClr val="tx2">
                    <a:lumMod val="50000"/>
                  </a:schemeClr>
                </a:solidFill>
                <a:latin typeface="Times New Roman" panose="02020603050405020304" pitchFamily="18" charset="0"/>
                <a:cs typeface="Times New Roman" panose="02020603050405020304" pitchFamily="18" charset="0"/>
              </a:rPr>
              <a:t>, GPT-3 </a:t>
            </a:r>
            <a:r>
              <a:rPr lang="en-US" sz="1400" dirty="0" err="1">
                <a:solidFill>
                  <a:schemeClr val="tx2">
                    <a:lumMod val="50000"/>
                  </a:schemeClr>
                </a:solidFill>
                <a:latin typeface="Times New Roman" panose="02020603050405020304" pitchFamily="18" charset="0"/>
                <a:cs typeface="Times New Roman" panose="02020603050405020304" pitchFamily="18" charset="0"/>
              </a:rPr>
              <a:t>đang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sở</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hữu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nghệ</a:t>
            </a:r>
            <a:r>
              <a:rPr lang="en-US" sz="1400" dirty="0">
                <a:solidFill>
                  <a:schemeClr val="tx2">
                    <a:lumMod val="50000"/>
                  </a:schemeClr>
                </a:solidFill>
                <a:latin typeface="Times New Roman" panose="02020603050405020304" pitchFamily="18" charset="0"/>
                <a:cs typeface="Times New Roman" panose="02020603050405020304" pitchFamily="18" charset="0"/>
              </a:rPr>
              <a:t> Big Data </a:t>
            </a:r>
            <a:r>
              <a:rPr lang="en-US" sz="1400" dirty="0" err="1">
                <a:solidFill>
                  <a:schemeClr val="tx2">
                    <a:lumMod val="50000"/>
                  </a:schemeClr>
                </a:solidFill>
                <a:latin typeface="Times New Roman" panose="02020603050405020304" pitchFamily="18" charset="0"/>
                <a:cs typeface="Times New Roman" panose="02020603050405020304" pitchFamily="18" charset="0"/>
              </a:rPr>
              <a:t>khổng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lổ</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Đây</a:t>
            </a:r>
            <a:r>
              <a:rPr lang="en-US" sz="1400" dirty="0">
                <a:solidFill>
                  <a:srgbClr val="111111"/>
                </a:solidFill>
                <a:latin typeface="Times New Roman" panose="02020603050405020304" pitchFamily="18" charset="0"/>
                <a:cs typeface="Times New Roman" panose="02020603050405020304" pitchFamily="18" charset="0"/>
              </a:rPr>
              <a:t> là </a:t>
            </a:r>
            <a:r>
              <a:rPr lang="en-US" sz="1400" dirty="0" err="1">
                <a:solidFill>
                  <a:srgbClr val="111111"/>
                </a:solidFill>
                <a:latin typeface="Times New Roman" panose="02020603050405020304" pitchFamily="18" charset="0"/>
                <a:cs typeface="Times New Roman" panose="02020603050405020304" pitchFamily="18" charset="0"/>
              </a:rPr>
              <a:t>một</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trong</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những</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mô</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hình</a:t>
            </a:r>
            <a:r>
              <a:rPr lang="en-US" sz="1400" dirty="0">
                <a:solidFill>
                  <a:srgbClr val="111111"/>
                </a:solidFill>
                <a:latin typeface="Times New Roman" panose="02020603050405020304" pitchFamily="18" charset="0"/>
                <a:cs typeface="Times New Roman" panose="02020603050405020304" pitchFamily="18" charset="0"/>
              </a:rPr>
              <a:t> AI </a:t>
            </a:r>
            <a:r>
              <a:rPr lang="en-US" sz="1400" dirty="0" err="1">
                <a:solidFill>
                  <a:srgbClr val="111111"/>
                </a:solidFill>
                <a:latin typeface="Times New Roman" panose="02020603050405020304" pitchFamily="18" charset="0"/>
                <a:cs typeface="Times New Roman" panose="02020603050405020304" pitchFamily="18" charset="0"/>
              </a:rPr>
              <a:t>xử</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lý</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ngôn</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ngữ</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lớn</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nhất</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và</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mạnh</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mẽ</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nhất</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cho</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đến</a:t>
            </a:r>
            <a:r>
              <a:rPr lang="en-US" sz="1400" dirty="0">
                <a:solidFill>
                  <a:srgbClr val="111111"/>
                </a:solidFill>
                <a:latin typeface="Times New Roman" panose="02020603050405020304" pitchFamily="18" charset="0"/>
                <a:cs typeface="Times New Roman" panose="02020603050405020304" pitchFamily="18" charset="0"/>
              </a:rPr>
              <a:t> nay, </a:t>
            </a:r>
            <a:r>
              <a:rPr lang="en-US" sz="1400" dirty="0" err="1">
                <a:solidFill>
                  <a:srgbClr val="111111"/>
                </a:solidFill>
                <a:latin typeface="Times New Roman" panose="02020603050405020304" pitchFamily="18" charset="0"/>
                <a:cs typeface="Times New Roman" panose="02020603050405020304" pitchFamily="18" charset="0"/>
              </a:rPr>
              <a:t>với</a:t>
            </a:r>
            <a:r>
              <a:rPr lang="en-US" sz="1400" dirty="0">
                <a:solidFill>
                  <a:srgbClr val="111111"/>
                </a:solidFill>
                <a:latin typeface="Times New Roman" panose="02020603050405020304" pitchFamily="18" charset="0"/>
                <a:cs typeface="Times New Roman" panose="02020603050405020304" pitchFamily="18" charset="0"/>
              </a:rPr>
              <a:t> 175 </a:t>
            </a:r>
            <a:r>
              <a:rPr lang="en-US" sz="1400" dirty="0" err="1">
                <a:solidFill>
                  <a:srgbClr val="111111"/>
                </a:solidFill>
                <a:latin typeface="Times New Roman" panose="02020603050405020304" pitchFamily="18" charset="0"/>
                <a:cs typeface="Times New Roman" panose="02020603050405020304" pitchFamily="18" charset="0"/>
              </a:rPr>
              <a:t>tỷ</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tham</a:t>
            </a:r>
            <a:r>
              <a:rPr lang="en-US" sz="1400" dirty="0">
                <a:solidFill>
                  <a:srgbClr val="111111"/>
                </a:solidFill>
                <a:latin typeface="Times New Roman" panose="02020603050405020304" pitchFamily="18" charset="0"/>
                <a:cs typeface="Times New Roman" panose="02020603050405020304" pitchFamily="18" charset="0"/>
              </a:rPr>
              <a:t> </a:t>
            </a:r>
            <a:r>
              <a:rPr lang="en-US" sz="1400" dirty="0" err="1">
                <a:solidFill>
                  <a:srgbClr val="111111"/>
                </a:solidFill>
                <a:latin typeface="Times New Roman" panose="02020603050405020304" pitchFamily="18" charset="0"/>
                <a:cs typeface="Times New Roman" panose="02020603050405020304" pitchFamily="18" charset="0"/>
              </a:rPr>
              <a:t>số</a:t>
            </a:r>
            <a:r>
              <a:rPr lang="en-US" sz="1400" dirty="0">
                <a:solidFill>
                  <a:srgbClr val="111111"/>
                </a:solidFill>
                <a:latin typeface="Times New Roman" panose="02020603050405020304" pitchFamily="18" charset="0"/>
                <a:cs typeface="Times New Roman" panose="02020603050405020304" pitchFamily="18" charset="0"/>
              </a:rPr>
              <a:t>.</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dirty="0" err="1">
                <a:solidFill>
                  <a:schemeClr val="tx2">
                    <a:lumMod val="50000"/>
                  </a:schemeClr>
                </a:solidFill>
                <a:latin typeface="Times New Roman" panose="02020603050405020304" pitchFamily="18" charset="0"/>
                <a:cs typeface="Times New Roman" panose="02020603050405020304" pitchFamily="18" charset="0"/>
              </a:rPr>
              <a:t>Botchat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luôn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mô</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biểu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đạt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lại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nội</a:t>
            </a:r>
            <a:r>
              <a:rPr lang="en-US" sz="1400" dirty="0">
                <a:solidFill>
                  <a:schemeClr val="tx2">
                    <a:lumMod val="50000"/>
                  </a:schemeClr>
                </a:solidFill>
                <a:latin typeface="Times New Roman" panose="02020603050405020304" pitchFamily="18" charset="0"/>
                <a:cs typeface="Times New Roman" panose="02020603050405020304" pitchFamily="18" charset="0"/>
              </a:rPr>
              <a:t> dung </a:t>
            </a:r>
            <a:r>
              <a:rPr lang="en-US" sz="1400" dirty="0" err="1">
                <a:solidFill>
                  <a:schemeClr val="tx2">
                    <a:lumMod val="50000"/>
                  </a:schemeClr>
                </a:solidFill>
                <a:latin typeface="Times New Roman" panose="02020603050405020304" pitchFamily="18" charset="0"/>
                <a:cs typeface="Times New Roman" panose="02020603050405020304" pitchFamily="18" charset="0"/>
              </a:rPr>
              <a:t>bằng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cách</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tóm</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tắt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nhưng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thông</a:t>
            </a:r>
            <a:r>
              <a:rPr lang="en-US" sz="1400" dirty="0">
                <a:solidFill>
                  <a:schemeClr val="tx2">
                    <a:lumMod val="50000"/>
                  </a:schemeClr>
                </a:solidFill>
                <a:latin typeface="Times New Roman" panose="02020603050405020304" pitchFamily="18" charset="0"/>
                <a:cs typeface="Times New Roman" panose="02020603050405020304" pitchFamily="18" charset="0"/>
              </a:rPr>
              <a:t> tin </a:t>
            </a:r>
            <a:r>
              <a:rPr lang="en-US" sz="1400" dirty="0" err="1">
                <a:solidFill>
                  <a:schemeClr val="tx2">
                    <a:lumMod val="50000"/>
                  </a:schemeClr>
                </a:solidFill>
                <a:latin typeface="Times New Roman" panose="02020603050405020304" pitchFamily="18" charset="0"/>
                <a:cs typeface="Times New Roman" panose="02020603050405020304" pitchFamily="18" charset="0"/>
              </a:rPr>
              <a:t>trên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mạng</a:t>
            </a:r>
            <a:r>
              <a:rPr lang="en-US" sz="1400" dirty="0">
                <a:solidFill>
                  <a:schemeClr val="tx2">
                    <a:lumMod val="50000"/>
                  </a:schemeClr>
                </a:solidFill>
                <a:latin typeface="Times New Roman" panose="02020603050405020304" pitchFamily="18" charset="0"/>
                <a:cs typeface="Times New Roman" panose="02020603050405020304" pitchFamily="18" charset="0"/>
              </a:rPr>
              <a:t>, qua </a:t>
            </a:r>
            <a:r>
              <a:rPr lang="en-US" sz="1400" dirty="0" err="1">
                <a:solidFill>
                  <a:schemeClr val="tx2">
                    <a:lumMod val="50000"/>
                  </a:schemeClr>
                </a:solidFill>
                <a:latin typeface="Times New Roman" panose="02020603050405020304" pitchFamily="18" charset="0"/>
                <a:cs typeface="Times New Roman" panose="02020603050405020304" pitchFamily="18" charset="0"/>
              </a:rPr>
              <a:t>những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lần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trao</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đổi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với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người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dùng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khác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Từ</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đó</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đưa</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ra</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câu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lời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tới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người</a:t>
            </a:r>
            <a:r>
              <a:rPr lang="en-US" sz="1400" dirty="0">
                <a:solidFill>
                  <a:schemeClr val="tx2">
                    <a:lumMod val="50000"/>
                  </a:schemeClr>
                </a:solidFill>
                <a:latin typeface="Times New Roman" panose="02020603050405020304" pitchFamily="18" charset="0"/>
                <a:cs typeface="Times New Roman" panose="02020603050405020304" pitchFamily="18" charset="0"/>
              </a:rPr>
              <a:t> dung.</a:t>
            </a: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dirty="0">
                <a:solidFill>
                  <a:schemeClr val="tx2">
                    <a:lumMod val="50000"/>
                  </a:schemeClr>
                </a:solidFill>
                <a:latin typeface="Times New Roman" panose="02020603050405020304" pitchFamily="18" charset="0"/>
                <a:cs typeface="Times New Roman" panose="02020603050405020304" pitchFamily="18" charset="0"/>
              </a:rPr>
              <a:t>Do </a:t>
            </a:r>
            <a:r>
              <a:rPr lang="en-US" sz="1400" dirty="0" err="1">
                <a:solidFill>
                  <a:schemeClr val="tx2">
                    <a:lumMod val="50000"/>
                  </a:schemeClr>
                </a:solidFill>
                <a:latin typeface="Times New Roman" panose="02020603050405020304" pitchFamily="18" charset="0"/>
                <a:cs typeface="Times New Roman" panose="02020603050405020304" pitchFamily="18" charset="0"/>
              </a:rPr>
              <a:t>mô</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hình</a:t>
            </a:r>
            <a:r>
              <a:rPr lang="en-US" sz="1400" dirty="0">
                <a:solidFill>
                  <a:schemeClr val="tx2">
                    <a:lumMod val="50000"/>
                  </a:schemeClr>
                </a:solidFill>
                <a:latin typeface="Times New Roman" panose="02020603050405020304" pitchFamily="18" charset="0"/>
                <a:cs typeface="Times New Roman" panose="02020603050405020304" pitchFamily="18" charset="0"/>
              </a:rPr>
              <a:t> Pre-trained </a:t>
            </a:r>
            <a:r>
              <a:rPr lang="en-US" sz="1400" dirty="0" err="1">
                <a:solidFill>
                  <a:schemeClr val="tx2">
                    <a:lumMod val="50000"/>
                  </a:schemeClr>
                </a:solidFill>
                <a:latin typeface="Times New Roman" panose="02020603050405020304" pitchFamily="18" charset="0"/>
                <a:cs typeface="Times New Roman" panose="02020603050405020304" pitchFamily="18" charset="0"/>
              </a:rPr>
              <a:t>đã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kết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thúc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vào</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tháng</a:t>
            </a:r>
            <a:r>
              <a:rPr lang="en-US" sz="1400" dirty="0">
                <a:solidFill>
                  <a:schemeClr val="tx2">
                    <a:lumMod val="50000"/>
                  </a:schemeClr>
                </a:solidFill>
                <a:latin typeface="Times New Roman" panose="02020603050405020304" pitchFamily="18" charset="0"/>
                <a:cs typeface="Times New Roman" panose="02020603050405020304" pitchFamily="18" charset="0"/>
              </a:rPr>
              <a:t> 8 </a:t>
            </a:r>
            <a:r>
              <a:rPr lang="en-US" sz="1400" dirty="0" err="1">
                <a:solidFill>
                  <a:schemeClr val="tx2">
                    <a:lumMod val="50000"/>
                  </a:schemeClr>
                </a:solidFill>
                <a:latin typeface="Times New Roman" panose="02020603050405020304" pitchFamily="18" charset="0"/>
                <a:cs typeface="Times New Roman" panose="02020603050405020304" pitchFamily="18" charset="0"/>
              </a:rPr>
              <a:t>năm</a:t>
            </a:r>
            <a:r>
              <a:rPr lang="en-US" sz="1400" dirty="0">
                <a:solidFill>
                  <a:schemeClr val="tx2">
                    <a:lumMod val="50000"/>
                  </a:schemeClr>
                </a:solidFill>
                <a:latin typeface="Times New Roman" panose="02020603050405020304" pitchFamily="18" charset="0"/>
                <a:cs typeface="Times New Roman" panose="02020603050405020304" pitchFamily="18" charset="0"/>
              </a:rPr>
              <a:t> 2021. </a:t>
            </a:r>
            <a:r>
              <a:rPr lang="en-US" sz="1400" dirty="0" err="1">
                <a:solidFill>
                  <a:schemeClr val="tx2">
                    <a:lumMod val="50000"/>
                  </a:schemeClr>
                </a:solidFill>
                <a:latin typeface="Times New Roman" panose="02020603050405020304" pitchFamily="18" charset="0"/>
                <a:cs typeface="Times New Roman" panose="02020603050405020304" pitchFamily="18" charset="0"/>
              </a:rPr>
              <a:t>Nên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nhiều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kiến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thức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mới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vẫn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chưa</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được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cập</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nhật</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3" y="1034824"/>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Tree>
    <p:extLst>
      <p:ext uri="{BB962C8B-B14F-4D97-AF65-F5344CB8AC3E}">
        <p14:creationId xmlns:p14="http://schemas.microsoft.com/office/powerpoint/2010/main" val="195432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7</a:t>
            </a:fld>
            <a:endParaRPr lang="en-GB" sz="1400" b="0">
              <a:solidFill>
                <a:schemeClr val="bg1"/>
              </a:solidFill>
            </a:endParaRPr>
          </a:p>
        </p:txBody>
      </p:sp>
      <p:pic>
        <p:nvPicPr>
          <p:cNvPr id="10" name="Picture 9" descr="A picture containing icon&#10;&#10;Description automatically generated">
            <a:extLst>
              <a:ext uri="{FF2B5EF4-FFF2-40B4-BE49-F238E27FC236}">
                <a16:creationId xmlns:a16="http://schemas.microsoft.com/office/drawing/2014/main" id="{B03CD70D-DDB1-795C-7D93-99F75A56E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 y="4196996"/>
            <a:ext cx="3429834" cy="2320182"/>
          </a:xfrm>
          <a:prstGeom prst="rect">
            <a:avLst/>
          </a:prstGeom>
        </p:spPr>
      </p:pic>
      <p:sp>
        <p:nvSpPr>
          <p:cNvPr id="7" name="CuadroTexto 350">
            <a:extLst>
              <a:ext uri="{FF2B5EF4-FFF2-40B4-BE49-F238E27FC236}">
                <a16:creationId xmlns:a16="http://schemas.microsoft.com/office/drawing/2014/main" id="{0055608A-A37A-FCEC-EAB6-A01646E0283D}"/>
              </a:ext>
            </a:extLst>
          </p:cNvPr>
          <p:cNvSpPr txBox="1"/>
          <p:nvPr/>
        </p:nvSpPr>
        <p:spPr>
          <a:xfrm>
            <a:off x="0" y="965214"/>
            <a:ext cx="9500928" cy="707886"/>
          </a:xfrm>
          <a:prstGeom prst="rect">
            <a:avLst/>
          </a:prstGeom>
          <a:noFill/>
        </p:spPr>
        <p:txBody>
          <a:bodyPr wrap="square" rtlCol="0">
            <a:spAutoFit/>
          </a:bodyPr>
          <a:lstStyle/>
          <a:p>
            <a:pPr algn="ctr"/>
            <a:r>
              <a:rPr lang="en-US" sz="4000" b="1" dirty="0" err="1">
                <a:solidFill>
                  <a:schemeClr val="tx2"/>
                </a:solidFill>
                <a:latin typeface="Roboto" panose="02000000000000000000" pitchFamily="2" charset="0"/>
                <a:ea typeface="Roboto" panose="02000000000000000000" pitchFamily="2" charset="0"/>
                <a:cs typeface="Roboto" panose="02000000000000000000" pitchFamily="2" charset="0"/>
              </a:rPr>
              <a:t>Sử</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 dụng ChatGPT</a:t>
            </a:r>
          </a:p>
        </p:txBody>
      </p:sp>
      <p:sp>
        <p:nvSpPr>
          <p:cNvPr id="8" name="CuadroTexto 351">
            <a:extLst>
              <a:ext uri="{FF2B5EF4-FFF2-40B4-BE49-F238E27FC236}">
                <a16:creationId xmlns:a16="http://schemas.microsoft.com/office/drawing/2014/main" id="{F00EC5C4-C4C1-0D21-6A94-96B7AC8F4376}"/>
              </a:ext>
            </a:extLst>
          </p:cNvPr>
          <p:cNvSpPr txBox="1"/>
          <p:nvPr/>
        </p:nvSpPr>
        <p:spPr>
          <a:xfrm>
            <a:off x="2098673" y="1972229"/>
            <a:ext cx="5303582" cy="23760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914400">
              <a:lnSpc>
                <a:spcPct val="90000"/>
              </a:lnSpc>
              <a:spcAft>
                <a:spcPts val="600"/>
              </a:spcAft>
            </a:pPr>
            <a:r>
              <a:rPr lang="vi-VN" sz="1400" dirty="0">
                <a:solidFill>
                  <a:schemeClr val="tx2">
                    <a:lumMod val="50000"/>
                  </a:schemeClr>
                </a:solidFill>
                <a:latin typeface="Times New Roman" panose="02020603050405020304" pitchFamily="18" charset="0"/>
                <a:cs typeface="Times New Roman" panose="02020603050405020304" pitchFamily="18" charset="0"/>
              </a:rPr>
              <a:t>Để có được kết quả mong muốn từ ChatGPT, người dùng nên cân nhắc những điều sau khi đưa “lời nhắc”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để</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có</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kết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quả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tốt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nhất</a:t>
            </a:r>
            <a:r>
              <a:rPr lang="vi-VN" sz="1400" dirty="0">
                <a:solidFill>
                  <a:schemeClr val="tx2">
                    <a:lumMod val="50000"/>
                  </a:schemeClr>
                </a:solidFill>
                <a:latin typeface="Times New Roman" panose="02020603050405020304" pitchFamily="18" charset="0"/>
                <a:cs typeface="Times New Roman" panose="02020603050405020304" pitchFamily="18" charset="0"/>
              </a:rPr>
              <a:t>:</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endParaRPr lang="vi-VN" sz="1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defTabSz="914400">
              <a:lnSpc>
                <a:spcPct val="90000"/>
              </a:lnSpc>
              <a:spcAft>
                <a:spcPts val="600"/>
              </a:spcAft>
              <a:buFont typeface="+mj-lt"/>
              <a:buAutoNum type="arabicPeriod"/>
            </a:pPr>
            <a:r>
              <a:rPr lang="vi-VN" sz="1400" dirty="0">
                <a:solidFill>
                  <a:schemeClr val="tx2">
                    <a:lumMod val="50000"/>
                  </a:schemeClr>
                </a:solidFill>
                <a:latin typeface="Times New Roman" panose="02020603050405020304" pitchFamily="18" charset="0"/>
                <a:cs typeface="Times New Roman" panose="02020603050405020304" pitchFamily="18" charset="0"/>
              </a:rPr>
              <a:t>Cung cấp đủ ngữ cảnh</a:t>
            </a:r>
            <a:r>
              <a:rPr lang="en-US" sz="1400" dirty="0">
                <a:solidFill>
                  <a:schemeClr val="tx2">
                    <a:lumMod val="50000"/>
                  </a:schemeClr>
                </a:solidFill>
                <a:latin typeface="Times New Roman" panose="02020603050405020304" pitchFamily="18" charset="0"/>
                <a:cs typeface="Times New Roman" panose="02020603050405020304" pitchFamily="18" charset="0"/>
              </a:rPr>
              <a:t>.</a:t>
            </a:r>
            <a:endParaRPr lang="vi-VN" sz="1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defTabSz="914400">
              <a:lnSpc>
                <a:spcPct val="90000"/>
              </a:lnSpc>
              <a:spcAft>
                <a:spcPts val="600"/>
              </a:spcAft>
              <a:buFont typeface="+mj-lt"/>
              <a:buAutoNum type="arabicPeriod"/>
            </a:pPr>
            <a:r>
              <a:rPr lang="en-US" sz="1400" dirty="0" err="1">
                <a:solidFill>
                  <a:schemeClr val="tx2">
                    <a:lumMod val="50000"/>
                  </a:schemeClr>
                </a:solidFill>
                <a:latin typeface="Times New Roman" panose="02020603050405020304" pitchFamily="18" charset="0"/>
                <a:cs typeface="Times New Roman" panose="02020603050405020304" pitchFamily="18" charset="0"/>
              </a:rPr>
              <a:t>Nội</a:t>
            </a:r>
            <a:r>
              <a:rPr lang="en-US" sz="1400" dirty="0">
                <a:solidFill>
                  <a:schemeClr val="tx2">
                    <a:lumMod val="50000"/>
                  </a:schemeClr>
                </a:solidFill>
                <a:latin typeface="Times New Roman" panose="02020603050405020304" pitchFamily="18" charset="0"/>
                <a:cs typeface="Times New Roman" panose="02020603050405020304" pitchFamily="18" charset="0"/>
              </a:rPr>
              <a:t> dung </a:t>
            </a:r>
            <a:r>
              <a:rPr lang="en-US" sz="1400" dirty="0" err="1">
                <a:solidFill>
                  <a:schemeClr val="tx2">
                    <a:lumMod val="50000"/>
                  </a:schemeClr>
                </a:solidFill>
                <a:latin typeface="Times New Roman" panose="02020603050405020304" pitchFamily="18" charset="0"/>
                <a:cs typeface="Times New Roman" panose="02020603050405020304" pitchFamily="18" charset="0"/>
              </a:rPr>
              <a:t>cụ</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vi-VN" sz="1400" dirty="0">
                <a:solidFill>
                  <a:schemeClr val="tx2">
                    <a:lumMod val="50000"/>
                  </a:schemeClr>
                </a:solidFill>
                <a:latin typeface="Times New Roman" panose="02020603050405020304" pitchFamily="18" charset="0"/>
                <a:cs typeface="Times New Roman" panose="02020603050405020304" pitchFamily="18" charset="0"/>
              </a:rPr>
              <a:t>thể</a:t>
            </a:r>
            <a:r>
              <a:rPr lang="en-US" sz="1400" dirty="0">
                <a:solidFill>
                  <a:schemeClr val="tx2">
                    <a:lumMod val="50000"/>
                  </a:schemeClr>
                </a:solidFill>
                <a:latin typeface="Times New Roman" panose="02020603050405020304" pitchFamily="18" charset="0"/>
                <a:cs typeface="Times New Roman" panose="02020603050405020304" pitchFamily="18" charset="0"/>
              </a:rPr>
              <a:t>.</a:t>
            </a:r>
            <a:endParaRPr lang="vi-VN" sz="1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defTabSz="914400">
              <a:lnSpc>
                <a:spcPct val="90000"/>
              </a:lnSpc>
              <a:spcAft>
                <a:spcPts val="600"/>
              </a:spcAft>
              <a:buFont typeface="+mj-lt"/>
              <a:buAutoNum type="arabicPeriod"/>
            </a:pPr>
            <a:r>
              <a:rPr lang="vi-VN" sz="1400" dirty="0">
                <a:solidFill>
                  <a:schemeClr val="tx2">
                    <a:lumMod val="50000"/>
                  </a:schemeClr>
                </a:solidFill>
                <a:latin typeface="Times New Roman" panose="02020603050405020304" pitchFamily="18" charset="0"/>
                <a:cs typeface="Times New Roman" panose="02020603050405020304" pitchFamily="18" charset="0"/>
              </a:rPr>
              <a:t>Chọn lời nhắc thích hợ</a:t>
            </a:r>
            <a:r>
              <a:rPr lang="en-US" sz="1400" dirty="0">
                <a:solidFill>
                  <a:schemeClr val="tx2">
                    <a:lumMod val="50000"/>
                  </a:schemeClr>
                </a:solidFill>
                <a:latin typeface="Times New Roman" panose="02020603050405020304" pitchFamily="18" charset="0"/>
                <a:cs typeface="Times New Roman" panose="02020603050405020304" pitchFamily="18" charset="0"/>
              </a:rPr>
              <a:t>p.</a:t>
            </a:r>
            <a:endParaRPr lang="vi-VN" sz="1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defTabSz="914400">
              <a:lnSpc>
                <a:spcPct val="90000"/>
              </a:lnSpc>
              <a:spcAft>
                <a:spcPts val="600"/>
              </a:spcAft>
              <a:buFont typeface="+mj-lt"/>
              <a:buAutoNum type="arabicPeriod"/>
            </a:pPr>
            <a:r>
              <a:rPr lang="vi-VN" sz="1400" dirty="0">
                <a:solidFill>
                  <a:schemeClr val="tx2">
                    <a:lumMod val="50000"/>
                  </a:schemeClr>
                </a:solidFill>
                <a:latin typeface="Times New Roman" panose="02020603050405020304" pitchFamily="18" charset="0"/>
                <a:cs typeface="Times New Roman" panose="02020603050405020304" pitchFamily="18" charset="0"/>
              </a:rPr>
              <a:t>Sử dụng ngôn ngữ thích hợp</a:t>
            </a:r>
            <a:r>
              <a:rPr lang="en-US" sz="1400" dirty="0">
                <a:solidFill>
                  <a:schemeClr val="tx2">
                    <a:lumMod val="50000"/>
                  </a:schemeClr>
                </a:solidFill>
                <a:latin typeface="Times New Roman" panose="02020603050405020304" pitchFamily="18" charset="0"/>
                <a:cs typeface="Times New Roman" panose="02020603050405020304" pitchFamily="18" charset="0"/>
              </a:rPr>
              <a:t>.</a:t>
            </a:r>
            <a:endParaRPr lang="vi-VN" sz="1400" dirty="0">
              <a:solidFill>
                <a:schemeClr val="tx2">
                  <a:lumMod val="50000"/>
                </a:schemeClr>
              </a:solidFill>
              <a:latin typeface="Times New Roman" panose="02020603050405020304" pitchFamily="18" charset="0"/>
              <a:cs typeface="Times New Roman" panose="02020603050405020304" pitchFamily="18" charset="0"/>
            </a:endParaRPr>
          </a:p>
          <a:p>
            <a:pPr marL="342900" indent="-342900" defTabSz="914400">
              <a:lnSpc>
                <a:spcPct val="90000"/>
              </a:lnSpc>
              <a:spcAft>
                <a:spcPts val="600"/>
              </a:spcAft>
              <a:buFont typeface="+mj-lt"/>
              <a:buAutoNum type="arabicPeriod"/>
            </a:pPr>
            <a:r>
              <a:rPr lang="vi-VN" sz="1400" dirty="0">
                <a:solidFill>
                  <a:schemeClr val="tx2">
                    <a:lumMod val="50000"/>
                  </a:schemeClr>
                </a:solidFill>
                <a:latin typeface="Times New Roman" panose="02020603050405020304" pitchFamily="18" charset="0"/>
                <a:cs typeface="Times New Roman" panose="02020603050405020304" pitchFamily="18" charset="0"/>
              </a:rPr>
              <a:t>Thử nghiệm với các lời nhắc khác nha</a:t>
            </a:r>
            <a:r>
              <a:rPr lang="en-US" sz="1400" dirty="0">
                <a:solidFill>
                  <a:schemeClr val="tx2">
                    <a:lumMod val="50000"/>
                  </a:schemeClr>
                </a:solidFill>
                <a:latin typeface="Times New Roman" panose="02020603050405020304" pitchFamily="18" charset="0"/>
                <a:cs typeface="Times New Roman" panose="02020603050405020304" pitchFamily="18" charset="0"/>
              </a:rPr>
              <a:t>u.</a:t>
            </a:r>
          </a:p>
          <a:p>
            <a:pPr marL="342900" indent="-342900" defTabSz="914400">
              <a:lnSpc>
                <a:spcPct val="90000"/>
              </a:lnSpc>
              <a:spcAft>
                <a:spcPts val="600"/>
              </a:spcAft>
              <a:buFont typeface="+mj-lt"/>
              <a:buAutoNum type="arabicPeriod"/>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3" y="1034824"/>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5"/>
          <a:stretch>
            <a:fillRect/>
          </a:stretch>
        </p:blipFill>
        <p:spPr>
          <a:xfrm>
            <a:off x="7520940" y="3439"/>
            <a:ext cx="2202060" cy="611683"/>
          </a:xfrm>
          <a:prstGeom prst="rect">
            <a:avLst/>
          </a:prstGeom>
        </p:spPr>
      </p:pic>
    </p:spTree>
    <p:extLst>
      <p:ext uri="{BB962C8B-B14F-4D97-AF65-F5344CB8AC3E}">
        <p14:creationId xmlns:p14="http://schemas.microsoft.com/office/powerpoint/2010/main" val="394124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8</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515389" y="1053271"/>
            <a:ext cx="10195560" cy="461665"/>
          </a:xfrm>
          <a:prstGeom prst="rect">
            <a:avLst/>
          </a:prstGeom>
          <a:noFill/>
        </p:spPr>
        <p:txBody>
          <a:bodyPr wrap="square" rtlCol="0">
            <a:spAutoFit/>
          </a:bodyPr>
          <a:lstStyle/>
          <a:p>
            <a:pPr algn="ct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ChatGPT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có</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thể</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thay</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được</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“Google”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trong</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tương lai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không</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20940" y="3439"/>
            <a:ext cx="2202060" cy="611683"/>
          </a:xfrm>
          <a:prstGeom prst="rect">
            <a:avLst/>
          </a:prstGeom>
        </p:spPr>
      </p:pic>
      <p:pic>
        <p:nvPicPr>
          <p:cNvPr id="2" name="Picture 1">
            <a:extLst>
              <a:ext uri="{FF2B5EF4-FFF2-40B4-BE49-F238E27FC236}">
                <a16:creationId xmlns:a16="http://schemas.microsoft.com/office/drawing/2014/main" id="{2D758BA5-AA34-5873-9861-4EDF080FF804}"/>
              </a:ext>
            </a:extLst>
          </p:cNvPr>
          <p:cNvPicPr>
            <a:picLocks noChangeAspect="1"/>
          </p:cNvPicPr>
          <p:nvPr/>
        </p:nvPicPr>
        <p:blipFill>
          <a:blip r:embed="rId5"/>
          <a:stretch>
            <a:fillRect/>
          </a:stretch>
        </p:blipFill>
        <p:spPr>
          <a:xfrm>
            <a:off x="2519548" y="1953085"/>
            <a:ext cx="2533022" cy="2694704"/>
          </a:xfrm>
          <a:prstGeom prst="rect">
            <a:avLst/>
          </a:prstGeom>
        </p:spPr>
      </p:pic>
      <p:pic>
        <p:nvPicPr>
          <p:cNvPr id="11" name="Picture 10">
            <a:extLst>
              <a:ext uri="{FF2B5EF4-FFF2-40B4-BE49-F238E27FC236}">
                <a16:creationId xmlns:a16="http://schemas.microsoft.com/office/drawing/2014/main" id="{5CC157E6-3278-48E4-8A34-783F3B500295}"/>
              </a:ext>
            </a:extLst>
          </p:cNvPr>
          <p:cNvPicPr>
            <a:picLocks noChangeAspect="1"/>
          </p:cNvPicPr>
          <p:nvPr/>
        </p:nvPicPr>
        <p:blipFill>
          <a:blip r:embed="rId6"/>
          <a:stretch>
            <a:fillRect/>
          </a:stretch>
        </p:blipFill>
        <p:spPr>
          <a:xfrm>
            <a:off x="0" y="2016996"/>
            <a:ext cx="2519548" cy="2694704"/>
          </a:xfrm>
          <a:prstGeom prst="rect">
            <a:avLst/>
          </a:prstGeom>
        </p:spPr>
      </p:pic>
      <p:sp>
        <p:nvSpPr>
          <p:cNvPr id="14" name="CuadroTexto 351">
            <a:extLst>
              <a:ext uri="{FF2B5EF4-FFF2-40B4-BE49-F238E27FC236}">
                <a16:creationId xmlns:a16="http://schemas.microsoft.com/office/drawing/2014/main" id="{FC80280A-932F-76D7-B01D-790D817B4FDB}"/>
              </a:ext>
            </a:extLst>
          </p:cNvPr>
          <p:cNvSpPr txBox="1"/>
          <p:nvPr/>
        </p:nvSpPr>
        <p:spPr>
          <a:xfrm>
            <a:off x="5327570" y="2105113"/>
            <a:ext cx="4305496" cy="239064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p>
            <a:pPr defTabSz="914400">
              <a:lnSpc>
                <a:spcPct val="90000"/>
              </a:lnSpc>
              <a:spcAft>
                <a:spcPts val="600"/>
              </a:spcAft>
            </a:pPr>
            <a:r>
              <a:rPr lang="en-US" sz="1400" i="0" dirty="0" err="1">
                <a:solidFill>
                  <a:srgbClr val="28293D"/>
                </a:solidFill>
                <a:effectLst/>
                <a:latin typeface="Times New Roman" panose="02020603050405020304" pitchFamily="18" charset="0"/>
                <a:cs typeface="Times New Roman" panose="02020603050405020304" pitchFamily="18" charset="0"/>
              </a:rPr>
              <a:t>Nền</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tảng</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ghi</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dữ</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liệu</a:t>
            </a:r>
            <a:r>
              <a:rPr lang="en-US" sz="1400" i="0" dirty="0">
                <a:solidFill>
                  <a:srgbClr val="28293D"/>
                </a:solidFill>
                <a:effectLst/>
                <a:latin typeface="Times New Roman" panose="02020603050405020304" pitchFamily="18" charset="0"/>
                <a:cs typeface="Times New Roman" panose="02020603050405020304" pitchFamily="18" charset="0"/>
              </a:rPr>
              <a:t> Surge AI </a:t>
            </a:r>
            <a:r>
              <a:rPr lang="en-US" sz="1400" i="0" dirty="0" err="1">
                <a:solidFill>
                  <a:srgbClr val="28293D"/>
                </a:solidFill>
                <a:effectLst/>
                <a:latin typeface="Times New Roman" panose="02020603050405020304" pitchFamily="18" charset="0"/>
                <a:cs typeface="Times New Roman" panose="02020603050405020304" pitchFamily="18" charset="0"/>
              </a:rPr>
              <a:t>đã</a:t>
            </a:r>
            <a:r>
              <a:rPr lang="en-US" sz="1400" i="0" dirty="0">
                <a:solidFill>
                  <a:srgbClr val="28293D"/>
                </a:solidFill>
                <a:effectLst/>
                <a:latin typeface="Times New Roman" panose="02020603050405020304" pitchFamily="18" charset="0"/>
                <a:cs typeface="Times New Roman" panose="02020603050405020304" pitchFamily="18" charset="0"/>
              </a:rPr>
              <a:t> so </a:t>
            </a:r>
            <a:r>
              <a:rPr lang="en-US" sz="1400" i="0" dirty="0" err="1">
                <a:solidFill>
                  <a:srgbClr val="28293D"/>
                </a:solidFill>
                <a:effectLst/>
                <a:latin typeface="Times New Roman" panose="02020603050405020304" pitchFamily="18" charset="0"/>
                <a:cs typeface="Times New Roman" panose="02020603050405020304" pitchFamily="18" charset="0"/>
              </a:rPr>
              <a:t>sánh</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kết</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quả</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của</a:t>
            </a:r>
            <a:r>
              <a:rPr lang="en-US" sz="1400" i="0" dirty="0">
                <a:solidFill>
                  <a:srgbClr val="28293D"/>
                </a:solidFill>
                <a:effectLst/>
                <a:latin typeface="Times New Roman" panose="02020603050405020304" pitchFamily="18" charset="0"/>
                <a:cs typeface="Times New Roman" panose="02020603050405020304" pitchFamily="18" charset="0"/>
              </a:rPr>
              <a:t> Google </a:t>
            </a:r>
            <a:r>
              <a:rPr lang="en-US" sz="1400" i="0" dirty="0" err="1">
                <a:solidFill>
                  <a:srgbClr val="28293D"/>
                </a:solidFill>
                <a:effectLst/>
                <a:latin typeface="Times New Roman" panose="02020603050405020304" pitchFamily="18" charset="0"/>
                <a:cs typeface="Times New Roman" panose="02020603050405020304" pitchFamily="18" charset="0"/>
              </a:rPr>
              <a:t>và</a:t>
            </a:r>
            <a:r>
              <a:rPr lang="en-US" sz="1400" i="0" dirty="0">
                <a:solidFill>
                  <a:srgbClr val="28293D"/>
                </a:solidFill>
                <a:effectLst/>
                <a:latin typeface="Times New Roman" panose="02020603050405020304" pitchFamily="18" charset="0"/>
                <a:cs typeface="Times New Roman" panose="02020603050405020304" pitchFamily="18" charset="0"/>
              </a:rPr>
              <a:t> ChatGPT </a:t>
            </a:r>
            <a:r>
              <a:rPr lang="en-US" sz="1400" i="0" dirty="0" err="1">
                <a:solidFill>
                  <a:srgbClr val="28293D"/>
                </a:solidFill>
                <a:effectLst/>
                <a:latin typeface="Times New Roman" panose="02020603050405020304" pitchFamily="18" charset="0"/>
                <a:cs typeface="Times New Roman" panose="02020603050405020304" pitchFamily="18" charset="0"/>
              </a:rPr>
              <a:t>cho</a:t>
            </a:r>
            <a:r>
              <a:rPr lang="en-US" sz="1400" i="0" dirty="0">
                <a:solidFill>
                  <a:srgbClr val="28293D"/>
                </a:solidFill>
                <a:effectLst/>
                <a:latin typeface="Times New Roman" panose="02020603050405020304" pitchFamily="18" charset="0"/>
                <a:cs typeface="Times New Roman" panose="02020603050405020304" pitchFamily="18" charset="0"/>
              </a:rPr>
              <a:t> 500 </a:t>
            </a:r>
            <a:r>
              <a:rPr lang="en-US" sz="1400" i="0" dirty="0" err="1">
                <a:solidFill>
                  <a:srgbClr val="28293D"/>
                </a:solidFill>
                <a:effectLst/>
                <a:latin typeface="Times New Roman" panose="02020603050405020304" pitchFamily="18" charset="0"/>
                <a:cs typeface="Times New Roman" panose="02020603050405020304" pitchFamily="18" charset="0"/>
              </a:rPr>
              <a:t>truy</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vấn</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tìm</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kiếm</a:t>
            </a:r>
            <a:r>
              <a:rPr lang="en-US" sz="1400" i="0" dirty="0">
                <a:solidFill>
                  <a:srgbClr val="28293D"/>
                </a:solidFill>
                <a:effectLst/>
                <a:latin typeface="Times New Roman" panose="02020603050405020304" pitchFamily="18" charset="0"/>
                <a:cs typeface="Times New Roman" panose="02020603050405020304" pitchFamily="18" charset="0"/>
              </a:rPr>
              <a:t> - </a:t>
            </a:r>
            <a:r>
              <a:rPr lang="en-US" sz="1400" i="0" dirty="0" err="1">
                <a:solidFill>
                  <a:srgbClr val="28293D"/>
                </a:solidFill>
                <a:effectLst/>
                <a:latin typeface="Times New Roman" panose="02020603050405020304" pitchFamily="18" charset="0"/>
                <a:cs typeface="Times New Roman" panose="02020603050405020304" pitchFamily="18" charset="0"/>
              </a:rPr>
              <a:t>và</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gọi</a:t>
            </a:r>
            <a:r>
              <a:rPr lang="en-US" sz="1400" i="0" dirty="0">
                <a:solidFill>
                  <a:srgbClr val="28293D"/>
                </a:solidFill>
                <a:effectLst/>
                <a:latin typeface="Times New Roman" panose="02020603050405020304" pitchFamily="18" charset="0"/>
                <a:cs typeface="Times New Roman" panose="02020603050405020304" pitchFamily="18" charset="0"/>
              </a:rPr>
              <a:t> ChatGPT là “</a:t>
            </a:r>
            <a:r>
              <a:rPr lang="en-US" sz="1400" b="1" i="0" dirty="0" err="1">
                <a:solidFill>
                  <a:srgbClr val="28293D"/>
                </a:solidFill>
                <a:effectLst/>
                <a:latin typeface="Times New Roman" panose="02020603050405020304" pitchFamily="18" charset="0"/>
                <a:cs typeface="Times New Roman" panose="02020603050405020304" pitchFamily="18" charset="0"/>
              </a:rPr>
              <a:t>mối</a:t>
            </a:r>
            <a:r>
              <a:rPr lang="en-US" sz="1400" b="1" i="0" dirty="0">
                <a:solidFill>
                  <a:srgbClr val="28293D"/>
                </a:solidFill>
                <a:effectLst/>
                <a:latin typeface="Times New Roman" panose="02020603050405020304" pitchFamily="18" charset="0"/>
                <a:cs typeface="Times New Roman" panose="02020603050405020304" pitchFamily="18" charset="0"/>
              </a:rPr>
              <a:t> </a:t>
            </a:r>
            <a:r>
              <a:rPr lang="en-US" sz="1400" b="1" i="0" dirty="0" err="1">
                <a:solidFill>
                  <a:srgbClr val="28293D"/>
                </a:solidFill>
                <a:effectLst/>
                <a:latin typeface="Times New Roman" panose="02020603050405020304" pitchFamily="18" charset="0"/>
                <a:cs typeface="Times New Roman" panose="02020603050405020304" pitchFamily="18" charset="0"/>
              </a:rPr>
              <a:t>đe</a:t>
            </a:r>
            <a:r>
              <a:rPr lang="en-US" sz="1400" b="1" i="0" dirty="0">
                <a:solidFill>
                  <a:srgbClr val="28293D"/>
                </a:solidFill>
                <a:effectLst/>
                <a:latin typeface="Times New Roman" panose="02020603050405020304" pitchFamily="18" charset="0"/>
                <a:cs typeface="Times New Roman" panose="02020603050405020304" pitchFamily="18" charset="0"/>
              </a:rPr>
              <a:t> </a:t>
            </a:r>
            <a:r>
              <a:rPr lang="en-US" sz="1400" b="1" i="0" dirty="0" err="1">
                <a:solidFill>
                  <a:srgbClr val="28293D"/>
                </a:solidFill>
                <a:effectLst/>
                <a:latin typeface="Times New Roman" panose="02020603050405020304" pitchFamily="18" charset="0"/>
                <a:cs typeface="Times New Roman" panose="02020603050405020304" pitchFamily="18" charset="0"/>
              </a:rPr>
              <a:t>dọa</a:t>
            </a:r>
            <a:r>
              <a:rPr lang="en-US" sz="1400" b="1" i="0" dirty="0">
                <a:solidFill>
                  <a:srgbClr val="28293D"/>
                </a:solidFill>
                <a:effectLst/>
                <a:latin typeface="Times New Roman" panose="02020603050405020304" pitchFamily="18" charset="0"/>
                <a:cs typeface="Times New Roman" panose="02020603050405020304" pitchFamily="18" charset="0"/>
              </a:rPr>
              <a:t> hiện </a:t>
            </a:r>
            <a:r>
              <a:rPr lang="en-US" sz="1400" b="1" i="0" dirty="0" err="1">
                <a:solidFill>
                  <a:srgbClr val="28293D"/>
                </a:solidFill>
                <a:effectLst/>
                <a:latin typeface="Times New Roman" panose="02020603050405020304" pitchFamily="18" charset="0"/>
                <a:cs typeface="Times New Roman" panose="02020603050405020304" pitchFamily="18" charset="0"/>
              </a:rPr>
              <a:t>hữu</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đối</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với</a:t>
            </a:r>
            <a:r>
              <a:rPr lang="en-US" sz="1400" i="0" dirty="0">
                <a:solidFill>
                  <a:srgbClr val="28293D"/>
                </a:solidFill>
                <a:effectLst/>
                <a:latin typeface="Times New Roman" panose="02020603050405020304" pitchFamily="18" charset="0"/>
                <a:cs typeface="Times New Roman" panose="02020603050405020304" pitchFamily="18" charset="0"/>
              </a:rPr>
              <a:t> Google.</a:t>
            </a:r>
          </a:p>
          <a:p>
            <a:pPr defTabSz="914400">
              <a:lnSpc>
                <a:spcPct val="90000"/>
              </a:lnSpc>
              <a:spcAft>
                <a:spcPts val="600"/>
              </a:spcAft>
            </a:pPr>
            <a:endParaRPr lang="en-US" sz="1400" i="0" dirty="0">
              <a:solidFill>
                <a:srgbClr val="28293D"/>
              </a:solidFill>
              <a:effectLst/>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i="0" dirty="0" err="1">
                <a:solidFill>
                  <a:srgbClr val="28293D"/>
                </a:solidFill>
                <a:effectLst/>
                <a:latin typeface="Times New Roman" panose="02020603050405020304" pitchFamily="18" charset="0"/>
                <a:cs typeface="Times New Roman" panose="02020603050405020304" pitchFamily="18" charset="0"/>
              </a:rPr>
              <a:t>Mặc</a:t>
            </a:r>
            <a:r>
              <a:rPr lang="en-US" sz="1400" i="0" dirty="0">
                <a:solidFill>
                  <a:srgbClr val="28293D"/>
                </a:solidFill>
                <a:effectLst/>
                <a:latin typeface="Times New Roman" panose="02020603050405020304" pitchFamily="18" charset="0"/>
                <a:cs typeface="Times New Roman" panose="02020603050405020304" pitchFamily="18" charset="0"/>
              </a:rPr>
              <a:t> </a:t>
            </a:r>
            <a:r>
              <a:rPr lang="en-US" sz="1400" i="0" dirty="0" err="1">
                <a:solidFill>
                  <a:srgbClr val="28293D"/>
                </a:solidFill>
                <a:effectLst/>
                <a:latin typeface="Times New Roman" panose="02020603050405020304" pitchFamily="18" charset="0"/>
                <a:cs typeface="Times New Roman" panose="02020603050405020304" pitchFamily="18" charset="0"/>
              </a:rPr>
              <a:t>dù</a:t>
            </a:r>
            <a:r>
              <a:rPr lang="en-US" sz="1400" dirty="0">
                <a:solidFill>
                  <a:srgbClr val="28293D"/>
                </a:solidFill>
                <a:latin typeface="Times New Roman" panose="02020603050405020304" pitchFamily="18" charset="0"/>
                <a:cs typeface="Times New Roman" panose="02020603050405020304" pitchFamily="18" charset="0"/>
              </a:rPr>
              <a:t>, Google </a:t>
            </a:r>
            <a:r>
              <a:rPr lang="en-US" sz="1400" dirty="0" err="1">
                <a:solidFill>
                  <a:srgbClr val="28293D"/>
                </a:solidFill>
                <a:latin typeface="Times New Roman" panose="02020603050405020304" pitchFamily="18" charset="0"/>
                <a:cs typeface="Times New Roman" panose="02020603050405020304" pitchFamily="18" charset="0"/>
              </a:rPr>
              <a:t>cung</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cấp</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cho</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người</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dùng</a:t>
            </a:r>
            <a:r>
              <a:rPr lang="en-US" sz="1400" dirty="0">
                <a:solidFill>
                  <a:srgbClr val="28293D"/>
                </a:solidFill>
                <a:latin typeface="Times New Roman" panose="02020603050405020304" pitchFamily="18" charset="0"/>
                <a:cs typeface="Times New Roman" panose="02020603050405020304" pitchFamily="18" charset="0"/>
              </a:rPr>
              <a:t> 1 </a:t>
            </a:r>
            <a:r>
              <a:rPr lang="en-US" sz="1400" dirty="0" err="1">
                <a:solidFill>
                  <a:srgbClr val="28293D"/>
                </a:solidFill>
                <a:latin typeface="Times New Roman" panose="02020603050405020304" pitchFamily="18" charset="0"/>
                <a:cs typeface="Times New Roman" panose="02020603050405020304" pitchFamily="18" charset="0"/>
              </a:rPr>
              <a:t>lượng</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lớn</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thông</a:t>
            </a:r>
            <a:r>
              <a:rPr lang="en-US" sz="1400" dirty="0">
                <a:solidFill>
                  <a:srgbClr val="28293D"/>
                </a:solidFill>
                <a:latin typeface="Times New Roman" panose="02020603050405020304" pitchFamily="18" charset="0"/>
                <a:cs typeface="Times New Roman" panose="02020603050405020304" pitchFamily="18" charset="0"/>
              </a:rPr>
              <a:t> tin </a:t>
            </a:r>
            <a:r>
              <a:rPr lang="en-US" sz="1400" dirty="0" err="1">
                <a:solidFill>
                  <a:srgbClr val="28293D"/>
                </a:solidFill>
                <a:latin typeface="Times New Roman" panose="02020603050405020304" pitchFamily="18" charset="0"/>
                <a:cs typeface="Times New Roman" panose="02020603050405020304" pitchFamily="18" charset="0"/>
              </a:rPr>
              <a:t>khổng</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lồ</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phong</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phú</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và</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đa</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dạng</a:t>
            </a:r>
            <a:r>
              <a:rPr lang="en-US" sz="1400" dirty="0">
                <a:solidFill>
                  <a:srgbClr val="28293D"/>
                </a:solidFill>
                <a:latin typeface="Times New Roman" panose="02020603050405020304" pitchFamily="18" charset="0"/>
                <a:cs typeface="Times New Roman" panose="02020603050405020304" pitchFamily="18" charset="0"/>
              </a:rPr>
              <a:t>. </a:t>
            </a:r>
          </a:p>
          <a:p>
            <a:pPr defTabSz="914400">
              <a:lnSpc>
                <a:spcPct val="90000"/>
              </a:lnSpc>
              <a:spcAft>
                <a:spcPts val="600"/>
              </a:spcAft>
            </a:pPr>
            <a:r>
              <a:rPr lang="en-US" sz="1400" dirty="0" err="1">
                <a:solidFill>
                  <a:srgbClr val="28293D"/>
                </a:solidFill>
                <a:latin typeface="Times New Roman" panose="02020603050405020304" pitchFamily="18" charset="0"/>
                <a:cs typeface="Times New Roman" panose="02020603050405020304" pitchFamily="18" charset="0"/>
              </a:rPr>
              <a:t>Tuy</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nhiên</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với</a:t>
            </a:r>
            <a:r>
              <a:rPr lang="en-US" sz="1400" dirty="0">
                <a:solidFill>
                  <a:srgbClr val="28293D"/>
                </a:solidFill>
                <a:latin typeface="Times New Roman" panose="02020603050405020304" pitchFamily="18" charset="0"/>
                <a:cs typeface="Times New Roman" panose="02020603050405020304" pitchFamily="18" charset="0"/>
              </a:rPr>
              <a:t> ChatGPT </a:t>
            </a:r>
            <a:r>
              <a:rPr lang="en-US" sz="1400" dirty="0" err="1">
                <a:solidFill>
                  <a:srgbClr val="28293D"/>
                </a:solidFill>
                <a:latin typeface="Times New Roman" panose="02020603050405020304" pitchFamily="18" charset="0"/>
                <a:cs typeface="Times New Roman" panose="02020603050405020304" pitchFamily="18" charset="0"/>
              </a:rPr>
              <a:t>sẽ</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tóm</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tắt</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những</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lượng</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thông</a:t>
            </a:r>
            <a:r>
              <a:rPr lang="en-US" sz="1400" dirty="0">
                <a:solidFill>
                  <a:srgbClr val="28293D"/>
                </a:solidFill>
                <a:latin typeface="Times New Roman" panose="02020603050405020304" pitchFamily="18" charset="0"/>
                <a:cs typeface="Times New Roman" panose="02020603050405020304" pitchFamily="18" charset="0"/>
              </a:rPr>
              <a:t> tin </a:t>
            </a:r>
            <a:r>
              <a:rPr lang="en-US" sz="1400" dirty="0" err="1">
                <a:solidFill>
                  <a:srgbClr val="28293D"/>
                </a:solidFill>
                <a:latin typeface="Times New Roman" panose="02020603050405020304" pitchFamily="18" charset="0"/>
                <a:cs typeface="Times New Roman" panose="02020603050405020304" pitchFamily="18" charset="0"/>
              </a:rPr>
              <a:t>đó</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đơn</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giản</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hoá</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kết</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quả</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tìm</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kiếm</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mà</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người</a:t>
            </a:r>
            <a:r>
              <a:rPr lang="en-US" sz="1400" dirty="0">
                <a:solidFill>
                  <a:srgbClr val="28293D"/>
                </a:solidFill>
                <a:latin typeface="Times New Roman" panose="02020603050405020304" pitchFamily="18" charset="0"/>
                <a:cs typeface="Times New Roman" panose="02020603050405020304" pitchFamily="18" charset="0"/>
              </a:rPr>
              <a:t> dung </a:t>
            </a:r>
            <a:r>
              <a:rPr lang="en-US" sz="1400" dirty="0" err="1">
                <a:solidFill>
                  <a:srgbClr val="28293D"/>
                </a:solidFill>
                <a:latin typeface="Times New Roman" panose="02020603050405020304" pitchFamily="18" charset="0"/>
                <a:cs typeface="Times New Roman" panose="02020603050405020304" pitchFamily="18" charset="0"/>
              </a:rPr>
              <a:t>đang</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cần</a:t>
            </a:r>
            <a:r>
              <a:rPr lang="en-US" sz="1400" dirty="0">
                <a:solidFill>
                  <a:srgbClr val="28293D"/>
                </a:solidFill>
                <a:latin typeface="Times New Roman" panose="02020603050405020304" pitchFamily="18" charset="0"/>
                <a:cs typeface="Times New Roman" panose="02020603050405020304" pitchFamily="18" charset="0"/>
              </a:rPr>
              <a:t>. </a:t>
            </a:r>
          </a:p>
          <a:p>
            <a:pPr defTabSz="914400">
              <a:lnSpc>
                <a:spcPct val="90000"/>
              </a:lnSpc>
              <a:spcAft>
                <a:spcPts val="600"/>
              </a:spcAft>
            </a:pPr>
            <a:endParaRPr lang="en-US" sz="1400" dirty="0">
              <a:solidFill>
                <a:srgbClr val="28293D"/>
              </a:solidFill>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1400" dirty="0" err="1">
                <a:solidFill>
                  <a:srgbClr val="28293D"/>
                </a:solidFill>
                <a:latin typeface="Times New Roman" panose="02020603050405020304" pitchFamily="18" charset="0"/>
                <a:cs typeface="Times New Roman" panose="02020603050405020304" pitchFamily="18" charset="0"/>
              </a:rPr>
              <a:t>Đây</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chính</a:t>
            </a:r>
            <a:r>
              <a:rPr lang="en-US" sz="1400" dirty="0">
                <a:solidFill>
                  <a:srgbClr val="28293D"/>
                </a:solidFill>
                <a:latin typeface="Times New Roman" panose="02020603050405020304" pitchFamily="18" charset="0"/>
                <a:cs typeface="Times New Roman" panose="02020603050405020304" pitchFamily="18" charset="0"/>
              </a:rPr>
              <a:t> là </a:t>
            </a:r>
            <a:r>
              <a:rPr lang="en-US" sz="1400" dirty="0" err="1">
                <a:solidFill>
                  <a:srgbClr val="28293D"/>
                </a:solidFill>
                <a:latin typeface="Times New Roman" panose="02020603050405020304" pitchFamily="18" charset="0"/>
                <a:cs typeface="Times New Roman" panose="02020603050405020304" pitchFamily="18" charset="0"/>
              </a:rPr>
              <a:t>ưu</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điểm</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lớn</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nhất</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của</a:t>
            </a:r>
            <a:r>
              <a:rPr lang="en-US" sz="1400" dirty="0">
                <a:solidFill>
                  <a:srgbClr val="28293D"/>
                </a:solidFill>
                <a:latin typeface="Times New Roman" panose="02020603050405020304" pitchFamily="18" charset="0"/>
                <a:cs typeface="Times New Roman" panose="02020603050405020304" pitchFamily="18" charset="0"/>
              </a:rPr>
              <a:t> </a:t>
            </a:r>
            <a:r>
              <a:rPr lang="en-US" sz="1400" dirty="0" err="1">
                <a:solidFill>
                  <a:srgbClr val="28293D"/>
                </a:solidFill>
                <a:latin typeface="Times New Roman" panose="02020603050405020304" pitchFamily="18" charset="0"/>
                <a:cs typeface="Times New Roman" panose="02020603050405020304" pitchFamily="18" charset="0"/>
              </a:rPr>
              <a:t>ứng</a:t>
            </a:r>
            <a:r>
              <a:rPr lang="en-US" sz="1400" dirty="0">
                <a:solidFill>
                  <a:srgbClr val="28293D"/>
                </a:solidFill>
                <a:latin typeface="Times New Roman" panose="02020603050405020304" pitchFamily="18" charset="0"/>
                <a:cs typeface="Times New Roman" panose="02020603050405020304" pitchFamily="18" charset="0"/>
              </a:rPr>
              <a:t> dụng </a:t>
            </a:r>
            <a:r>
              <a:rPr lang="en-US" sz="1400" dirty="0" err="1">
                <a:solidFill>
                  <a:srgbClr val="28293D"/>
                </a:solidFill>
                <a:latin typeface="Times New Roman" panose="02020603050405020304" pitchFamily="18" charset="0"/>
                <a:cs typeface="Times New Roman" panose="02020603050405020304" pitchFamily="18" charset="0"/>
              </a:rPr>
              <a:t>này</a:t>
            </a:r>
            <a:r>
              <a:rPr lang="en-US" sz="1400" dirty="0">
                <a:solidFill>
                  <a:srgbClr val="28293D"/>
                </a:solidFill>
                <a:latin typeface="Times New Roman" panose="02020603050405020304" pitchFamily="18" charset="0"/>
                <a:cs typeface="Times New Roman" panose="02020603050405020304" pitchFamily="18" charset="0"/>
              </a:rPr>
              <a:t>.</a:t>
            </a:r>
            <a:endParaRPr lang="en-US" sz="1400" i="0" dirty="0">
              <a:solidFill>
                <a:srgbClr val="28293D"/>
              </a:solidFill>
              <a:effectLst/>
              <a:latin typeface="Times New Roman" panose="02020603050405020304" pitchFamily="18" charset="0"/>
              <a:cs typeface="Times New Roman" panose="02020603050405020304" pitchFamily="18" charset="0"/>
            </a:endParaRP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29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5">
            <a:extLst>
              <a:ext uri="{FF2B5EF4-FFF2-40B4-BE49-F238E27FC236}">
                <a16:creationId xmlns:a16="http://schemas.microsoft.com/office/drawing/2014/main" id="{D61E3023-DE59-6E88-99CA-822240D3E429}"/>
              </a:ext>
            </a:extLst>
          </p:cNvPr>
          <p:cNvSpPr/>
          <p:nvPr/>
        </p:nvSpPr>
        <p:spPr>
          <a:xfrm rot="16200000">
            <a:off x="3698045" y="318699"/>
            <a:ext cx="4846319" cy="7550638"/>
          </a:xfrm>
          <a:prstGeom prst="triangle">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A0A97A9-56F3-42BF-8B06-98FC18846502}"/>
              </a:ext>
            </a:extLst>
          </p:cNvPr>
          <p:cNvCxnSpPr>
            <a:cxnSpLocks/>
          </p:cNvCxnSpPr>
          <p:nvPr/>
        </p:nvCxnSpPr>
        <p:spPr>
          <a:xfrm>
            <a:off x="183000" y="636350"/>
            <a:ext cx="9540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5950756-F63B-8F4A-859E-1BD4FD7B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00" y="305240"/>
            <a:ext cx="3165923" cy="193870"/>
          </a:xfrm>
          <a:prstGeom prst="rect">
            <a:avLst/>
          </a:prstGeom>
        </p:spPr>
      </p:pic>
      <p:sp>
        <p:nvSpPr>
          <p:cNvPr id="4" name="Slide Number Placeholder 3">
            <a:extLst>
              <a:ext uri="{FF2B5EF4-FFF2-40B4-BE49-F238E27FC236}">
                <a16:creationId xmlns:a16="http://schemas.microsoft.com/office/drawing/2014/main" id="{DDA5C579-E703-C34C-86A2-DA6AB798A4AE}"/>
              </a:ext>
            </a:extLst>
          </p:cNvPr>
          <p:cNvSpPr>
            <a:spLocks noGrp="1"/>
          </p:cNvSpPr>
          <p:nvPr>
            <p:ph type="sldNum" sz="quarter" idx="12"/>
          </p:nvPr>
        </p:nvSpPr>
        <p:spPr>
          <a:xfrm>
            <a:off x="9360132" y="6517178"/>
            <a:ext cx="545868" cy="330882"/>
          </a:xfrm>
        </p:spPr>
        <p:txBody>
          <a:bodyPr/>
          <a:lstStyle/>
          <a:p>
            <a:pPr algn="ctr"/>
            <a:fld id="{2B9FC05F-ECEE-4E4C-A681-9498D31985F9}" type="slidenum">
              <a:rPr lang="en-GB" sz="1400" b="0" smtClean="0">
                <a:solidFill>
                  <a:schemeClr val="bg1"/>
                </a:solidFill>
              </a:rPr>
              <a:pPr algn="ctr"/>
              <a:t>9</a:t>
            </a:fld>
            <a:endParaRPr lang="en-GB" sz="1400" b="0">
              <a:solidFill>
                <a:schemeClr val="bg1"/>
              </a:solidFill>
            </a:endParaRPr>
          </a:p>
        </p:txBody>
      </p:sp>
      <p:sp>
        <p:nvSpPr>
          <p:cNvPr id="7" name="CuadroTexto 350">
            <a:extLst>
              <a:ext uri="{FF2B5EF4-FFF2-40B4-BE49-F238E27FC236}">
                <a16:creationId xmlns:a16="http://schemas.microsoft.com/office/drawing/2014/main" id="{0055608A-A37A-FCEC-EAB6-A01646E0283D}"/>
              </a:ext>
            </a:extLst>
          </p:cNvPr>
          <p:cNvSpPr txBox="1"/>
          <p:nvPr/>
        </p:nvSpPr>
        <p:spPr>
          <a:xfrm>
            <a:off x="-144780" y="1053271"/>
            <a:ext cx="10195560" cy="461665"/>
          </a:xfrm>
          <a:prstGeom prst="rect">
            <a:avLst/>
          </a:prstGeom>
          <a:noFill/>
        </p:spPr>
        <p:txBody>
          <a:bodyPr wrap="square" rtlCol="0">
            <a:spAutoFit/>
          </a:bodyPr>
          <a:lstStyle/>
          <a:p>
            <a:pPr algn="ct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Ưu</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và</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nhược</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điểm</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của</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ChatGPT so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với</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Google</a:t>
            </a:r>
          </a:p>
        </p:txBody>
      </p:sp>
      <p:pic>
        <p:nvPicPr>
          <p:cNvPr id="13" name="Picture 4" descr="ChatGPT Logo PNG Vector (PDF) Free Download">
            <a:extLst>
              <a:ext uri="{FF2B5EF4-FFF2-40B4-BE49-F238E27FC236}">
                <a16:creationId xmlns:a16="http://schemas.microsoft.com/office/drawing/2014/main" id="{92936F31-87DF-CC3B-1279-AD1B3B986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13" y="927175"/>
            <a:ext cx="579924" cy="5877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4A0D017-B5C4-18A2-4B16-2B8207023B78}"/>
              </a:ext>
            </a:extLst>
          </p:cNvPr>
          <p:cNvPicPr>
            <a:picLocks noChangeAspect="1"/>
          </p:cNvPicPr>
          <p:nvPr/>
        </p:nvPicPr>
        <p:blipFill>
          <a:blip r:embed="rId4"/>
          <a:stretch>
            <a:fillRect/>
          </a:stretch>
        </p:blipFill>
        <p:spPr>
          <a:xfrm>
            <a:off x="7520940" y="3439"/>
            <a:ext cx="2202060" cy="611683"/>
          </a:xfrm>
          <a:prstGeom prst="rect">
            <a:avLst/>
          </a:prstGeom>
        </p:spPr>
      </p:pic>
      <p:sp>
        <p:nvSpPr>
          <p:cNvPr id="3" name="CuadroTexto 351">
            <a:extLst>
              <a:ext uri="{FF2B5EF4-FFF2-40B4-BE49-F238E27FC236}">
                <a16:creationId xmlns:a16="http://schemas.microsoft.com/office/drawing/2014/main" id="{6B46D0E1-B071-26F4-6D7E-CE92AC4D2F62}"/>
              </a:ext>
            </a:extLst>
          </p:cNvPr>
          <p:cNvSpPr txBox="1"/>
          <p:nvPr/>
        </p:nvSpPr>
        <p:spPr>
          <a:xfrm>
            <a:off x="515389" y="1805760"/>
            <a:ext cx="3243811" cy="243241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defTabSz="914400">
              <a:lnSpc>
                <a:spcPct val="90000"/>
              </a:lnSpc>
              <a:spcAft>
                <a:spcPts val="600"/>
              </a:spcAft>
            </a:pPr>
            <a:r>
              <a:rPr lang="en-US" sz="1400" b="1" dirty="0" err="1">
                <a:solidFill>
                  <a:schemeClr val="tx2">
                    <a:lumMod val="50000"/>
                  </a:schemeClr>
                </a:solidFill>
                <a:latin typeface="Times New Roman" panose="02020603050405020304" pitchFamily="18" charset="0"/>
                <a:cs typeface="Times New Roman" panose="02020603050405020304" pitchFamily="18" charset="0"/>
              </a:rPr>
              <a:t>Ưu</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điểm</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của</a:t>
            </a:r>
            <a:r>
              <a:rPr lang="en-US" sz="1400" b="1" dirty="0">
                <a:solidFill>
                  <a:schemeClr val="tx2">
                    <a:lumMod val="50000"/>
                  </a:schemeClr>
                </a:solidFill>
                <a:latin typeface="Times New Roman" panose="02020603050405020304" pitchFamily="18" charset="0"/>
                <a:cs typeface="Times New Roman" panose="02020603050405020304" pitchFamily="18" charset="0"/>
              </a:rPr>
              <a:t> ChatGPT </a:t>
            </a:r>
          </a:p>
          <a:p>
            <a:pPr defTabSz="914400">
              <a:lnSpc>
                <a:spcPct val="90000"/>
              </a:lnSpc>
              <a:spcAft>
                <a:spcPts val="600"/>
              </a:spcAft>
            </a:pPr>
            <a:endParaRPr lang="en-US" sz="1400" b="1" dirty="0">
              <a:solidFill>
                <a:schemeClr val="tx2">
                  <a:lumMod val="50000"/>
                </a:schemeClr>
              </a:solidFill>
              <a:latin typeface="Times New Roman" panose="02020603050405020304" pitchFamily="18" charset="0"/>
              <a:cs typeface="Times New Roman" panose="02020603050405020304" pitchFamily="18" charset="0"/>
            </a:endParaRPr>
          </a:p>
          <a:p>
            <a:pPr marL="457200" indent="-457200" defTabSz="914400">
              <a:lnSpc>
                <a:spcPct val="90000"/>
              </a:lnSpc>
              <a:spcAft>
                <a:spcPts val="600"/>
              </a:spcAft>
              <a:buFont typeface="Arial" panose="020B0604020202020204" pitchFamily="34" charset="0"/>
              <a:buChar char="•"/>
            </a:pPr>
            <a:r>
              <a:rPr lang="en-US" sz="1400" dirty="0" err="1">
                <a:solidFill>
                  <a:schemeClr val="tx2">
                    <a:lumMod val="50000"/>
                  </a:schemeClr>
                </a:solidFill>
                <a:latin typeface="Times New Roman" panose="02020603050405020304" pitchFamily="18" charset="0"/>
                <a:cs typeface="Times New Roman" panose="02020603050405020304" pitchFamily="18" charset="0"/>
              </a:rPr>
              <a:t>Khả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năng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tổng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hợp</a:t>
            </a:r>
            <a:endParaRPr lang="en-US" sz="1400" dirty="0">
              <a:solidFill>
                <a:schemeClr val="tx2">
                  <a:lumMod val="50000"/>
                </a:schemeClr>
              </a:solidFill>
              <a:latin typeface="Times New Roman" panose="02020603050405020304" pitchFamily="18" charset="0"/>
              <a:cs typeface="Times New Roman" panose="02020603050405020304" pitchFamily="18" charset="0"/>
            </a:endParaRPr>
          </a:p>
          <a:p>
            <a:pPr marL="457200" indent="-457200" defTabSz="914400">
              <a:lnSpc>
                <a:spcPct val="90000"/>
              </a:lnSpc>
              <a:spcAft>
                <a:spcPts val="600"/>
              </a:spcAft>
              <a:buFont typeface="Arial" panose="020B0604020202020204" pitchFamily="34" charset="0"/>
              <a:buChar char="•"/>
            </a:pPr>
            <a:r>
              <a:rPr lang="en-US" sz="1400" dirty="0" err="1">
                <a:solidFill>
                  <a:schemeClr val="tx2">
                    <a:lumMod val="50000"/>
                  </a:schemeClr>
                </a:solidFill>
                <a:latin typeface="Times New Roman" panose="02020603050405020304" pitchFamily="18" charset="0"/>
                <a:cs typeface="Times New Roman" panose="02020603050405020304" pitchFamily="18" charset="0"/>
              </a:rPr>
              <a:t>Không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có</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quảng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cáo</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vi-VN" sz="1400" dirty="0">
                <a:solidFill>
                  <a:schemeClr val="tx2">
                    <a:lumMod val="50000"/>
                  </a:schemeClr>
                </a:solidFill>
                <a:latin typeface="Times New Roman" panose="02020603050405020304" pitchFamily="18" charset="0"/>
                <a:cs typeface="Times New Roman" panose="02020603050405020304" pitchFamily="18" charset="0"/>
              </a:rPr>
              <a:t>Trả lời tự nhiên và tự động</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en-US" sz="1400" dirty="0">
                <a:solidFill>
                  <a:schemeClr val="tx2">
                    <a:lumMod val="50000"/>
                  </a:schemeClr>
                </a:solidFill>
                <a:latin typeface="Times New Roman" panose="02020603050405020304" pitchFamily="18" charset="0"/>
                <a:cs typeface="Times New Roman" panose="02020603050405020304" pitchFamily="18" charset="0"/>
              </a:rPr>
              <a:t>Tương </a:t>
            </a:r>
            <a:r>
              <a:rPr lang="en-US" sz="1400" dirty="0" err="1">
                <a:solidFill>
                  <a:schemeClr val="tx2">
                    <a:lumMod val="50000"/>
                  </a:schemeClr>
                </a:solidFill>
                <a:latin typeface="Times New Roman" panose="02020603050405020304" pitchFamily="18" charset="0"/>
                <a:cs typeface="Times New Roman" panose="02020603050405020304" pitchFamily="18" charset="0"/>
              </a:rPr>
              <a:t>tác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trực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tuyến</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vi-VN" sz="1400" dirty="0">
                <a:solidFill>
                  <a:schemeClr val="tx2">
                    <a:lumMod val="50000"/>
                  </a:schemeClr>
                </a:solidFill>
                <a:latin typeface="Times New Roman" panose="02020603050405020304" pitchFamily="18" charset="0"/>
                <a:cs typeface="Times New Roman" panose="02020603050405020304" pitchFamily="18" charset="0"/>
              </a:rPr>
              <a:t>Nhận diện ngôn ngữ tự nhiên</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p:txBody>
      </p:sp>
      <p:sp>
        <p:nvSpPr>
          <p:cNvPr id="8" name="CuadroTexto 351">
            <a:extLst>
              <a:ext uri="{FF2B5EF4-FFF2-40B4-BE49-F238E27FC236}">
                <a16:creationId xmlns:a16="http://schemas.microsoft.com/office/drawing/2014/main" id="{BEAEF7E2-2E82-A935-10D5-39A80C3700AC}"/>
              </a:ext>
            </a:extLst>
          </p:cNvPr>
          <p:cNvSpPr txBox="1"/>
          <p:nvPr/>
        </p:nvSpPr>
        <p:spPr>
          <a:xfrm>
            <a:off x="4158474" y="1805759"/>
            <a:ext cx="4518801" cy="243241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defTabSz="914400">
              <a:lnSpc>
                <a:spcPct val="90000"/>
              </a:lnSpc>
              <a:spcAft>
                <a:spcPts val="600"/>
              </a:spcAft>
            </a:pPr>
            <a:r>
              <a:rPr lang="en-US" sz="1400" b="1" dirty="0" err="1">
                <a:solidFill>
                  <a:schemeClr val="tx2">
                    <a:lumMod val="50000"/>
                  </a:schemeClr>
                </a:solidFill>
                <a:latin typeface="Times New Roman" panose="02020603050405020304" pitchFamily="18" charset="0"/>
                <a:cs typeface="Times New Roman" panose="02020603050405020304" pitchFamily="18" charset="0"/>
              </a:rPr>
              <a:t>Nhược</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điểm</a:t>
            </a:r>
            <a:endParaRPr lang="en-US" sz="1400" b="1" dirty="0">
              <a:solidFill>
                <a:schemeClr val="tx2">
                  <a:lumMod val="50000"/>
                </a:schemeClr>
              </a:solidFill>
              <a:latin typeface="Times New Roman" panose="02020603050405020304" pitchFamily="18" charset="0"/>
              <a:cs typeface="Times New Roman" panose="02020603050405020304" pitchFamily="18" charset="0"/>
            </a:endParaRPr>
          </a:p>
          <a:p>
            <a:pPr defTabSz="914400">
              <a:lnSpc>
                <a:spcPct val="90000"/>
              </a:lnSpc>
              <a:spcAft>
                <a:spcPts val="600"/>
              </a:spcAft>
            </a:pPr>
            <a:endParaRPr lang="en-US" sz="1400" b="1" dirty="0">
              <a:solidFill>
                <a:schemeClr val="tx2">
                  <a:lumMod val="50000"/>
                </a:schemeClr>
              </a:solidFill>
              <a:latin typeface="Times New Roman" panose="02020603050405020304" pitchFamily="18" charset="0"/>
              <a:cs typeface="Times New Roman" panose="02020603050405020304" pitchFamily="18" charset="0"/>
            </a:endParaRPr>
          </a:p>
          <a:p>
            <a:pPr marL="457200" indent="-457200" defTabSz="914400">
              <a:lnSpc>
                <a:spcPct val="90000"/>
              </a:lnSpc>
              <a:spcAft>
                <a:spcPts val="600"/>
              </a:spcAft>
              <a:buFont typeface="Arial" panose="020B0604020202020204" pitchFamily="34" charset="0"/>
              <a:buChar char="•"/>
            </a:pPr>
            <a:r>
              <a:rPr lang="en-US" sz="1400" dirty="0" err="1">
                <a:solidFill>
                  <a:schemeClr val="tx2">
                    <a:lumMod val="50000"/>
                  </a:schemeClr>
                </a:solidFill>
                <a:latin typeface="Times New Roman" panose="02020603050405020304" pitchFamily="18" charset="0"/>
                <a:cs typeface="Times New Roman" panose="02020603050405020304" pitchFamily="18" charset="0"/>
              </a:rPr>
              <a:t>Thông</a:t>
            </a:r>
            <a:r>
              <a:rPr lang="en-US" sz="1400" dirty="0">
                <a:solidFill>
                  <a:schemeClr val="tx2">
                    <a:lumMod val="50000"/>
                  </a:schemeClr>
                </a:solidFill>
                <a:latin typeface="Times New Roman" panose="02020603050405020304" pitchFamily="18" charset="0"/>
                <a:cs typeface="Times New Roman" panose="02020603050405020304" pitchFamily="18" charset="0"/>
              </a:rPr>
              <a:t> tin </a:t>
            </a:r>
            <a:r>
              <a:rPr lang="en-US" sz="1400" dirty="0" err="1">
                <a:solidFill>
                  <a:schemeClr val="tx2">
                    <a:lumMod val="50000"/>
                  </a:schemeClr>
                </a:solidFill>
                <a:latin typeface="Times New Roman" panose="02020603050405020304" pitchFamily="18" charset="0"/>
                <a:cs typeface="Times New Roman" panose="02020603050405020304" pitchFamily="18" charset="0"/>
              </a:rPr>
              <a:t>phải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xác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thực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lại</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en-US" sz="1400" dirty="0" err="1">
                <a:solidFill>
                  <a:schemeClr val="tx2">
                    <a:lumMod val="50000"/>
                  </a:schemeClr>
                </a:solidFill>
                <a:latin typeface="Times New Roman" panose="02020603050405020304" pitchFamily="18" charset="0"/>
                <a:cs typeface="Times New Roman" panose="02020603050405020304" pitchFamily="18" charset="0"/>
              </a:rPr>
              <a:t>Không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hỗ</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tất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cả</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các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ngôn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ngữ</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vi-VN" sz="1400" dirty="0">
                <a:solidFill>
                  <a:schemeClr val="tx2">
                    <a:lumMod val="50000"/>
                  </a:schemeClr>
                </a:solidFill>
                <a:latin typeface="Times New Roman" panose="02020603050405020304" pitchFamily="18" charset="0"/>
                <a:cs typeface="Times New Roman" panose="02020603050405020304" pitchFamily="18" charset="0"/>
              </a:rPr>
              <a:t>Chức năng giới hạn</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vi-VN" sz="1400" dirty="0">
                <a:solidFill>
                  <a:schemeClr val="tx2">
                    <a:lumMod val="50000"/>
                  </a:schemeClr>
                </a:solidFill>
                <a:latin typeface="Times New Roman" panose="02020603050405020304" pitchFamily="18" charset="0"/>
                <a:cs typeface="Times New Roman" panose="02020603050405020304" pitchFamily="18" charset="0"/>
              </a:rPr>
              <a:t>Dữ liệu đầu vào</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cũ</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en-US" sz="1400" dirty="0" err="1">
                <a:solidFill>
                  <a:schemeClr val="tx2">
                    <a:lumMod val="50000"/>
                  </a:schemeClr>
                </a:solidFill>
                <a:latin typeface="Times New Roman" panose="02020603050405020304" pitchFamily="18" charset="0"/>
                <a:cs typeface="Times New Roman" panose="02020603050405020304" pitchFamily="18" charset="0"/>
              </a:rPr>
              <a:t>Thiếu</a:t>
            </a:r>
            <a:r>
              <a:rPr lang="en-US" sz="1400">
                <a:solidFill>
                  <a:schemeClr val="tx2">
                    <a:lumMod val="50000"/>
                  </a:schemeClr>
                </a:solidFill>
                <a:latin typeface="Times New Roman" panose="02020603050405020304" pitchFamily="18" charset="0"/>
                <a:cs typeface="Times New Roman" panose="02020603050405020304" pitchFamily="18" charset="0"/>
              </a:rPr>
              <a:t> t</a:t>
            </a:r>
            <a:r>
              <a:rPr lang="vi-VN" sz="1400">
                <a:solidFill>
                  <a:schemeClr val="tx2">
                    <a:lumMod val="50000"/>
                  </a:schemeClr>
                </a:solidFill>
                <a:latin typeface="Times New Roman" panose="02020603050405020304" pitchFamily="18" charset="0"/>
                <a:cs typeface="Times New Roman" panose="02020603050405020304" pitchFamily="18" charset="0"/>
              </a:rPr>
              <a:t>ính </a:t>
            </a:r>
            <a:r>
              <a:rPr lang="vi-VN" sz="1400" dirty="0">
                <a:solidFill>
                  <a:schemeClr val="tx2">
                    <a:lumMod val="50000"/>
                  </a:schemeClr>
                </a:solidFill>
                <a:latin typeface="Times New Roman" panose="02020603050405020304" pitchFamily="18" charset="0"/>
                <a:cs typeface="Times New Roman" panose="02020603050405020304" pitchFamily="18" charset="0"/>
              </a:rPr>
              <a:t>năng</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defTabSz="914400">
              <a:lnSpc>
                <a:spcPct val="90000"/>
              </a:lnSpc>
              <a:spcAft>
                <a:spcPts val="600"/>
              </a:spcAft>
            </a:pPr>
            <a:endParaRPr lang="en-US" sz="1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0" name="CuadroTexto 351">
            <a:extLst>
              <a:ext uri="{FF2B5EF4-FFF2-40B4-BE49-F238E27FC236}">
                <a16:creationId xmlns:a16="http://schemas.microsoft.com/office/drawing/2014/main" id="{4C81AC95-4752-B402-233D-7B058F871B6D}"/>
              </a:ext>
            </a:extLst>
          </p:cNvPr>
          <p:cNvSpPr txBox="1"/>
          <p:nvPr/>
        </p:nvSpPr>
        <p:spPr>
          <a:xfrm>
            <a:off x="515389" y="4527552"/>
            <a:ext cx="8585068" cy="98234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457200" indent="-457200" defTabSz="914400">
              <a:lnSpc>
                <a:spcPct val="90000"/>
              </a:lnSpc>
              <a:spcAft>
                <a:spcPts val="600"/>
              </a:spcAft>
              <a:buFont typeface="Arial" panose="020B0604020202020204" pitchFamily="34" charset="0"/>
              <a:buChar char="•"/>
            </a:pPr>
            <a:r>
              <a:rPr lang="en-US" sz="1400" dirty="0">
                <a:solidFill>
                  <a:schemeClr val="tx2">
                    <a:lumMod val="50000"/>
                  </a:schemeClr>
                </a:solidFill>
                <a:latin typeface="Times New Roman" panose="02020603050405020304" pitchFamily="18" charset="0"/>
                <a:cs typeface="Times New Roman" panose="02020603050405020304" pitchFamily="18" charset="0"/>
              </a:rPr>
              <a:t>Do Google </a:t>
            </a:r>
            <a:r>
              <a:rPr lang="en-US" sz="1400" dirty="0" err="1">
                <a:solidFill>
                  <a:schemeClr val="tx2">
                    <a:lumMod val="50000"/>
                  </a:schemeClr>
                </a:solidFill>
                <a:latin typeface="Times New Roman" panose="02020603050405020304" pitchFamily="18" charset="0"/>
                <a:cs typeface="Times New Roman" panose="02020603050405020304" pitchFamily="18" charset="0"/>
              </a:rPr>
              <a:t>đang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là</a:t>
            </a:r>
            <a:r>
              <a:rPr lang="en-US" sz="1400" dirty="0">
                <a:solidFill>
                  <a:schemeClr val="tx2">
                    <a:lumMod val="50000"/>
                  </a:schemeClr>
                </a:solidFill>
                <a:latin typeface="Times New Roman" panose="02020603050405020304" pitchFamily="18" charset="0"/>
                <a:cs typeface="Times New Roman" panose="02020603050405020304" pitchFamily="18" charset="0"/>
              </a:rPr>
              <a:t> 1 </a:t>
            </a:r>
            <a:r>
              <a:rPr lang="en-US" sz="1400" dirty="0" err="1">
                <a:solidFill>
                  <a:schemeClr val="tx2">
                    <a:lumMod val="50000"/>
                  </a:schemeClr>
                </a:solidFill>
                <a:latin typeface="Times New Roman" panose="02020603050405020304" pitchFamily="18" charset="0"/>
                <a:cs typeface="Times New Roman" panose="02020603050405020304" pitchFamily="18" charset="0"/>
              </a:rPr>
              <a:t>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lớn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khổng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lồ</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về</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trung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tâm</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dữ</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liệu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đa</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nền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tảng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đa</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quốc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gia</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Bên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cạnh</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đó</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thói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quen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người</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dùng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vẫn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đang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sử</a:t>
            </a:r>
            <a:r>
              <a:rPr lang="en-US" sz="1400" dirty="0">
                <a:solidFill>
                  <a:schemeClr val="tx2">
                    <a:lumMod val="50000"/>
                  </a:schemeClr>
                </a:solidFill>
                <a:latin typeface="Times New Roman" panose="02020603050405020304" pitchFamily="18" charset="0"/>
                <a:cs typeface="Times New Roman" panose="02020603050405020304" pitchFamily="18" charset="0"/>
              </a:rPr>
              <a:t> dụng Google </a:t>
            </a:r>
            <a:r>
              <a:rPr lang="en-US" sz="1400" dirty="0" err="1">
                <a:solidFill>
                  <a:schemeClr val="tx2">
                    <a:lumMod val="50000"/>
                  </a:schemeClr>
                </a:solidFill>
                <a:latin typeface="Times New Roman" panose="02020603050405020304" pitchFamily="18" charset="0"/>
                <a:cs typeface="Times New Roman" panose="02020603050405020304" pitchFamily="18" charset="0"/>
              </a:rPr>
              <a:t>như</a:t>
            </a:r>
            <a:r>
              <a:rPr lang="en-US" sz="1400" dirty="0">
                <a:solidFill>
                  <a:schemeClr val="tx2">
                    <a:lumMod val="50000"/>
                  </a:schemeClr>
                </a:solidFill>
                <a:latin typeface="Times New Roman" panose="02020603050405020304" pitchFamily="18" charset="0"/>
                <a:cs typeface="Times New Roman" panose="02020603050405020304" pitchFamily="18" charset="0"/>
              </a:rPr>
              <a:t> 1 </a:t>
            </a:r>
            <a:r>
              <a:rPr lang="en-US" sz="1400" dirty="0" err="1">
                <a:solidFill>
                  <a:schemeClr val="tx2">
                    <a:lumMod val="50000"/>
                  </a:schemeClr>
                </a:solidFill>
                <a:latin typeface="Times New Roman" panose="02020603050405020304" pitchFamily="18" charset="0"/>
                <a:cs typeface="Times New Roman" panose="02020603050405020304" pitchFamily="18" charset="0"/>
              </a:rPr>
              <a:t>công</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cụ</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tìm</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kiếm</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chính</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xác</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luôn</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cập</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nhật</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dữ</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liệu</a:t>
            </a:r>
            <a:r>
              <a:rPr lang="en-US" sz="1400" dirty="0">
                <a:solidFill>
                  <a:schemeClr val="tx2">
                    <a:lumMod val="50000"/>
                  </a:schemeClr>
                </a:solidFill>
                <a:latin typeface="Times New Roman" panose="02020603050405020304" pitchFamily="18" charset="0"/>
                <a:cs typeface="Times New Roman" panose="02020603050405020304" pitchFamily="18" charset="0"/>
              </a:rPr>
              <a:t> </a:t>
            </a:r>
            <a:r>
              <a:rPr lang="en-US" sz="1400" dirty="0" err="1">
                <a:solidFill>
                  <a:schemeClr val="tx2">
                    <a:lumMod val="50000"/>
                  </a:schemeClr>
                </a:solidFill>
                <a:latin typeface="Times New Roman" panose="02020603050405020304" pitchFamily="18" charset="0"/>
                <a:cs typeface="Times New Roman" panose="02020603050405020304" pitchFamily="18" charset="0"/>
              </a:rPr>
              <a:t>mới</a:t>
            </a:r>
            <a:r>
              <a:rPr lang="en-US" sz="1400" dirty="0">
                <a:solidFill>
                  <a:schemeClr val="tx2">
                    <a:lumMod val="50000"/>
                  </a:schemeClr>
                </a:solidFill>
                <a:latin typeface="Times New Roman" panose="02020603050405020304" pitchFamily="18" charset="0"/>
                <a:cs typeface="Times New Roman" panose="02020603050405020304" pitchFamily="18" charset="0"/>
              </a:rPr>
              <a:t>.</a:t>
            </a:r>
          </a:p>
          <a:p>
            <a:pPr marL="457200" indent="-457200" defTabSz="914400">
              <a:lnSpc>
                <a:spcPct val="90000"/>
              </a:lnSpc>
              <a:spcAft>
                <a:spcPts val="600"/>
              </a:spcAft>
              <a:buFont typeface="Arial" panose="020B0604020202020204" pitchFamily="34" charset="0"/>
              <a:buChar char="•"/>
            </a:pPr>
            <a:r>
              <a:rPr lang="en-US" sz="1400"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Vì</a:t>
            </a:r>
            <a:r>
              <a:rPr lang="en-US" sz="1400" b="1"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vậy</a:t>
            </a:r>
            <a:r>
              <a:rPr lang="en-US" sz="1400" b="1"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ChatGPT hiện </a:t>
            </a:r>
            <a:r>
              <a:rPr lang="en-US" sz="1400" b="1" dirty="0" err="1">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tại</a:t>
            </a:r>
            <a:r>
              <a:rPr lang="en-US" sz="1400" b="1"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chưa</a:t>
            </a:r>
            <a:r>
              <a:rPr lang="en-US" sz="1400" b="1"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1400" b="1"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thay</a:t>
            </a:r>
            <a:r>
              <a:rPr lang="en-US" sz="1400" b="1"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thế </a:t>
            </a:r>
            <a:r>
              <a:rPr lang="en-US" sz="1400" b="1" dirty="0" err="1">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1400" b="1" dirty="0">
                <a:solidFill>
                  <a:schemeClr val="tx2">
                    <a:lumMod val="50000"/>
                  </a:schemeClr>
                </a:solidFill>
                <a:latin typeface="Times New Roman" panose="02020603050405020304" pitchFamily="18" charset="0"/>
                <a:cs typeface="Times New Roman" panose="02020603050405020304" pitchFamily="18" charset="0"/>
                <a:sym typeface="Wingdings" panose="05000000000000000000" pitchFamily="2" charset="2"/>
              </a:rPr>
              <a:t> Google.</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Tuy</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nhiên</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nếu</a:t>
            </a:r>
            <a:r>
              <a:rPr lang="en-US" sz="1400" b="1" dirty="0">
                <a:solidFill>
                  <a:schemeClr val="tx2">
                    <a:lumMod val="50000"/>
                  </a:schemeClr>
                </a:solidFill>
                <a:latin typeface="Times New Roman" panose="02020603050405020304" pitchFamily="18" charset="0"/>
                <a:cs typeface="Times New Roman" panose="02020603050405020304" pitchFamily="18" charset="0"/>
              </a:rPr>
              <a:t> Google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không</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thay</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đổi</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thì</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rất</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dễ</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bị</a:t>
            </a:r>
            <a:r>
              <a:rPr lang="en-US" sz="1400" b="1" dirty="0">
                <a:solidFill>
                  <a:schemeClr val="tx2">
                    <a:lumMod val="50000"/>
                  </a:schemeClr>
                </a:solidFill>
                <a:latin typeface="Times New Roman" panose="02020603050405020304" pitchFamily="18" charset="0"/>
                <a:cs typeface="Times New Roman" panose="02020603050405020304" pitchFamily="18" charset="0"/>
              </a:rPr>
              <a:t> </a:t>
            </a:r>
            <a:r>
              <a:rPr lang="en-US" sz="1400" b="1" dirty="0" err="1">
                <a:solidFill>
                  <a:schemeClr val="tx2">
                    <a:lumMod val="50000"/>
                  </a:schemeClr>
                </a:solidFill>
                <a:latin typeface="Times New Roman" panose="02020603050405020304" pitchFamily="18" charset="0"/>
                <a:cs typeface="Times New Roman" panose="02020603050405020304" pitchFamily="18" charset="0"/>
              </a:rPr>
              <a:t>vượt</a:t>
            </a:r>
            <a:r>
              <a:rPr lang="en-US" sz="1400" b="1" dirty="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297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4072CB46B2B54B9E9F7A957BAA722A" ma:contentTypeVersion="2" ma:contentTypeDescription="Create a new document." ma:contentTypeScope="" ma:versionID="eb4e45b18e59085d396162b89b4a13b6">
  <xsd:schema xmlns:xsd="http://www.w3.org/2001/XMLSchema" xmlns:xs="http://www.w3.org/2001/XMLSchema" xmlns:p="http://schemas.microsoft.com/office/2006/metadata/properties" xmlns:ns3="ce843c52-63bb-44c3-832f-e33a01db91da" targetNamespace="http://schemas.microsoft.com/office/2006/metadata/properties" ma:root="true" ma:fieldsID="2b6fcc3d0b1097935e70665165424fda" ns3:_="">
    <xsd:import namespace="ce843c52-63bb-44c3-832f-e33a01db91d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43c52-63bb-44c3-832f-e33a01db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B6D785-623A-4AD6-A245-1A21B7BDF99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e843c52-63bb-44c3-832f-e33a01db91da"/>
    <ds:schemaRef ds:uri="http://www.w3.org/XML/1998/namespace"/>
  </ds:schemaRefs>
</ds:datastoreItem>
</file>

<file path=customXml/itemProps2.xml><?xml version="1.0" encoding="utf-8"?>
<ds:datastoreItem xmlns:ds="http://schemas.openxmlformats.org/officeDocument/2006/customXml" ds:itemID="{865CD4D8-EA42-4F2F-957D-57B33947D241}">
  <ds:schemaRefs>
    <ds:schemaRef ds:uri="http://schemas.microsoft.com/sharepoint/v3/contenttype/forms"/>
  </ds:schemaRefs>
</ds:datastoreItem>
</file>

<file path=customXml/itemProps3.xml><?xml version="1.0" encoding="utf-8"?>
<ds:datastoreItem xmlns:ds="http://schemas.openxmlformats.org/officeDocument/2006/customXml" ds:itemID="{8BBC98C9-5D72-478A-A507-FDC9956A2C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43c52-63bb-44c3-832f-e33a01db91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15905</TotalTime>
  <Words>2564</Words>
  <Application>Microsoft Office PowerPoint</Application>
  <PresentationFormat>A4 Paper (210x297 mm)</PresentationFormat>
  <Paragraphs>295</Paragraphs>
  <Slides>43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Times New Roman (Headings)</vt:lpstr>
      <vt:lpstr>Arial</vt:lpstr>
      <vt:lpstr>Calibri</vt:lpstr>
      <vt:lpstr>Calibri Light</vt:lpstr>
      <vt:lpstr>Open Sans</vt:lpstr>
      <vt:lpstr>Poppins</vt:lpstr>
      <vt:lpstr>Poppins SemiBold</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InfoQ</dc:title>
  <dc:subject/>
  <dc:creator>GMO-Z.com RUNSYSTEM</dc:creator>
  <cp:keywords/>
  <dc:description/>
  <cp:lastModifiedBy>Minh Tân</cp:lastModifiedBy>
  <cp:revision>693</cp:revision>
  <cp:lastPrinted>2019-09-27T02:03:29Z</cp:lastPrinted>
  <dcterms:created xsi:type="dcterms:W3CDTF">2017-08-03T07:57:48Z</dcterms:created>
  <dcterms:modified xsi:type="dcterms:W3CDTF">2023-02-14T08:14:39Z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0x010100944072CB46B2B54B9E9F7A957BAA722A</vt:lpwstr>
  </property>
</Properties>
</file>